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8"/>
  </p:notesMasterIdLst>
  <p:sldIdLst>
    <p:sldId id="263" r:id="rId5"/>
    <p:sldId id="266" r:id="rId6"/>
    <p:sldId id="268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6BF314C-171D-0DF5-5271-E4D2E1FE16B2}" name="Emanuele D'Amico" initials="" userId="S::emanuele.damico@safecommunications.it::f44e5ada-36d3-408b-b460-6bd54cf2d06b" providerId="AD"/>
  <p188:author id="{D6FA6D63-79A0-4E3B-F1F8-30B797CD163C}" name="giulia.brustia@paralympic.org" initials="gi" userId="S::urn:spo:guest#giulia.brustia@paralympic.org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34E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9"/>
    <p:restoredTop sz="94694"/>
  </p:normalViewPr>
  <p:slideViewPr>
    <p:cSldViewPr snapToGrid="0" snapToObjects="1">
      <p:cViewPr varScale="1">
        <p:scale>
          <a:sx n="155" d="100"/>
          <a:sy n="155" d="100"/>
        </p:scale>
        <p:origin x="184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2037"/>
          <a:stretch/>
        </p:blipFill>
        <p:spPr>
          <a:xfrm>
            <a:off x="0" y="0"/>
            <a:ext cx="9144000" cy="14382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429BAFB-EF75-0D4B-ACD4-230EEA72D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450000"/>
            <a:ext cx="5242876" cy="3185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US" dirty="0"/>
              <a:t>Theme 2 – Unit 1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B7BF1E2-7652-57BE-EC93-DFECF8FE2230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1D19F8CE-E063-0519-EB0F-D91A0A3981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388C2FF-0241-4814-EB10-C3E2A81537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1524"/>
          <a:stretch/>
        </p:blipFill>
        <p:spPr>
          <a:xfrm>
            <a:off x="0" y="0"/>
            <a:ext cx="9144000" cy="146465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US" dirty="0"/>
              <a:t>Theme 2 – Unit 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C8049642-F785-8045-B04F-9630586A0E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450000"/>
            <a:ext cx="5242876" cy="3185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F775A7C-3A57-2EA2-63A6-47FF4E0A489E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92B518D9-7946-ADDD-3C1F-B7E73B852D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4B7633F-AA88-E7AF-7515-4B9000A582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68504"/>
          <a:stretch/>
        </p:blipFill>
        <p:spPr>
          <a:xfrm>
            <a:off x="0" y="0"/>
            <a:ext cx="9144000" cy="162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US" dirty="0"/>
              <a:t>Theme 2 – Unit 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938A3AE-B6C5-FE4D-887C-DCB888BB2D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450000"/>
            <a:ext cx="5242876" cy="3185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78EBF35-15FD-92ED-9DBD-F9FDB6AB8BA5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8BB77C6C-75A9-077E-333A-4051AC5780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10AB7BE-238B-ECD8-63E4-61CF3EA972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003"/>
          <a:stretch/>
        </p:blipFill>
        <p:spPr>
          <a:xfrm>
            <a:off x="0" y="0"/>
            <a:ext cx="9144000" cy="1079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429BAFB-EF75-0D4B-ACD4-230EEA72D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340290"/>
            <a:ext cx="5075982" cy="27699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20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US" dirty="0"/>
              <a:t>Theme 2 – Unit 1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C173950-696F-6418-5314-933EEAA5E39D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6FEC1EA-5BEF-C750-4649-98FB344AF4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CD751147-0C83-F3AA-9F3A-7BEC633651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8132"/>
          <a:stretch/>
        </p:blipFill>
        <p:spPr>
          <a:xfrm>
            <a:off x="0" y="0"/>
            <a:ext cx="9144000" cy="112479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US" dirty="0"/>
              <a:t>Theme 2 – Unit 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D8686604-B85A-FB4A-8018-C51AF892A3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340290"/>
            <a:ext cx="5075982" cy="27699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20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DA4F7ED-344F-A8E0-805E-E08045B3B4E4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612DA184-3D90-0FDD-58DA-D515435FA8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37354F2-0A6E-2D66-1C99-9A69A309C2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7817"/>
          <a:stretch/>
        </p:blipFill>
        <p:spPr>
          <a:xfrm>
            <a:off x="0" y="0"/>
            <a:ext cx="9144000" cy="114097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US" dirty="0"/>
              <a:t>Theme 2 – Unit 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3072444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838ADB9-F94B-3543-987D-736A08E96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340290"/>
            <a:ext cx="5075982" cy="27699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20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F4BA06B-61E7-9464-26BA-B36CD24F34BB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AB616AF4-F828-3B49-F963-5C257BECDA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0C8DF2B-FEB7-74DD-4955-9F2CE76324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8615"/>
          <a:stretch/>
        </p:blipFill>
        <p:spPr>
          <a:xfrm>
            <a:off x="0" y="0"/>
            <a:ext cx="9144000" cy="315735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429BAFB-EF75-0D4B-ACD4-230EEA72D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361065"/>
            <a:ext cx="5075982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US" dirty="0"/>
              <a:t>Theme 2 – Unit 1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827AE21-C49F-704D-A4FF-5B37CC64B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3349" y="4129359"/>
            <a:ext cx="3851998" cy="288000"/>
          </a:xfrm>
          <a:prstGeom prst="rect">
            <a:avLst/>
          </a:prstGeom>
          <a:solidFill>
            <a:srgbClr val="EE334E"/>
          </a:solidFill>
        </p:spPr>
        <p:txBody>
          <a:bodyPr wrap="none" tIns="90000" rIns="90000" bIns="72000" anchor="ctr" anchorCtr="0">
            <a:noAutofit/>
          </a:bodyPr>
          <a:lstStyle>
            <a:lvl1pPr marL="0" indent="0" algn="ctr">
              <a:buFontTx/>
              <a:buNone/>
              <a:defRPr sz="1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F12D390-3AAB-BF4A-A0ED-736A3C5D46B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3349" y="1080000"/>
            <a:ext cx="3851999" cy="28461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AB43DD0-37E0-045C-0910-7AACEEAC4FBD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13C2E4F6-57B4-9F6E-14D6-4629756214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C296477-B85C-3217-66AC-34A1C5119A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0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Headline, Bullets &amp;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24559"/>
          <a:stretch/>
        </p:blipFill>
        <p:spPr>
          <a:xfrm>
            <a:off x="0" y="0"/>
            <a:ext cx="9144000" cy="388030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429BAFB-EF75-0D4B-ACD4-230EEA72D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233" y="340290"/>
            <a:ext cx="5075982" cy="27699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20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827AE21-C49F-704D-A4FF-5B37CC64B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3349" y="4129359"/>
            <a:ext cx="3851998" cy="288000"/>
          </a:xfrm>
          <a:prstGeom prst="rect">
            <a:avLst/>
          </a:prstGeom>
          <a:solidFill>
            <a:srgbClr val="EE334E"/>
          </a:solidFill>
        </p:spPr>
        <p:txBody>
          <a:bodyPr wrap="none" tIns="90000" rIns="90000" bIns="72000" anchor="ctr" anchorCtr="0">
            <a:noAutofit/>
          </a:bodyPr>
          <a:lstStyle>
            <a:lvl1pPr marL="0" indent="0" algn="ctr">
              <a:buFontTx/>
              <a:buNone/>
              <a:defRPr sz="1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F12D390-3AAB-BF4A-A0ED-736A3C5D46B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3349" y="1080000"/>
            <a:ext cx="3851999" cy="28461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F176BB1-8D72-284D-BBFE-E6C3066D6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2189D9E-AA11-A142-AB47-C9F25D0F23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4233" y="1260000"/>
            <a:ext cx="3072444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76613D2-66AC-24F6-AE48-929071ED2739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3" name="Immagine 2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D1CC522-03CF-9ECF-64BE-90DD5F4474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E4BEC253-493E-6DD6-E940-9AAC3BB0C5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3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  <p:sldLayoutId id="2147483671" r:id="rId8"/>
    <p:sldLayoutId id="2147483672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Photo of wheelchair basketball players.">
            <a:extLst>
              <a:ext uri="{FF2B5EF4-FFF2-40B4-BE49-F238E27FC236}">
                <a16:creationId xmlns:a16="http://schemas.microsoft.com/office/drawing/2014/main" id="{F8E322D2-2822-494D-A799-9D24C733B39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703331"/>
            <a:ext cx="9144000" cy="24447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3E09FC-DD10-FE4F-BEF4-5D5C6964E4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44BFD6-81D3-064E-B04A-99943F4759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/>
              <a:t>Sport Paralimpici. Cosa sono</a:t>
            </a:r>
            <a:br>
              <a:rPr lang="it-IT"/>
            </a:br>
            <a:r>
              <a:rPr lang="it-IT"/>
              <a:t>e come si praticano?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97344-55C1-544C-85F4-8673C74E67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1625" y="4638386"/>
            <a:ext cx="2769091" cy="192360"/>
          </a:xfrm>
        </p:spPr>
        <p:txBody>
          <a:bodyPr/>
          <a:lstStyle/>
          <a:p>
            <a:pPr algn="l"/>
            <a:r>
              <a:rPr lang="it-IT" dirty="0">
                <a:effectLst>
                  <a:outerShdw blurRad="50800" dist="38100" dir="2700000" algn="tl" rotWithShape="0">
                    <a:prstClr val="black">
                      <a:alpha val="18000"/>
                    </a:prstClr>
                  </a:outerShdw>
                </a:effectLst>
              </a:rPr>
              <a:t>Presentazione della lezione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A1832-EC98-334B-AB08-E110B1A888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0270" y="4865299"/>
            <a:ext cx="2042419" cy="153888"/>
          </a:xfrm>
        </p:spPr>
        <p:txBody>
          <a:bodyPr/>
          <a:lstStyle/>
          <a:p>
            <a:r>
              <a:rPr lang="it-IT" dirty="0">
                <a:effectLst>
                  <a:outerShdw blurRad="50800" dist="38100" dir="2700000" algn="tl" rotWithShape="0">
                    <a:prstClr val="black">
                      <a:alpha val="18000"/>
                    </a:prstClr>
                  </a:outerShdw>
                </a:effectLst>
              </a:rPr>
              <a:t>Fascia di età: 6-12 anni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A5C8BE-F398-364D-A6E2-B85F5F569B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170" y="1050071"/>
            <a:ext cx="7216495" cy="1938351"/>
          </a:xfrm>
        </p:spPr>
        <p:txBody>
          <a:bodyPr/>
          <a:lstStyle/>
          <a:p>
            <a:r>
              <a:rPr lang="it-IT" sz="4000" dirty="0">
                <a:latin typeface="Arial"/>
                <a:cs typeface="Arial"/>
              </a:rPr>
              <a:t>Indovina lo </a:t>
            </a:r>
          </a:p>
          <a:p>
            <a:r>
              <a:rPr lang="it-IT" sz="4000" dirty="0">
                <a:latin typeface="Arial"/>
                <a:cs typeface="Arial"/>
              </a:rPr>
              <a:t>sport Paralimpico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62716-6537-2D46-A231-CEB35016B1E3}"/>
              </a:ext>
            </a:extLst>
          </p:cNvPr>
          <p:cNvSpPr txBox="1"/>
          <p:nvPr/>
        </p:nvSpPr>
        <p:spPr>
          <a:xfrm rot="16200000">
            <a:off x="-654532" y="3269731"/>
            <a:ext cx="1611406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it-IT" sz="800">
                <a:solidFill>
                  <a:schemeClr val="bg1"/>
                </a:solidFill>
              </a:rPr>
              <a:t>© Scott Heavey/Getty Images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2EC45E1-53D2-382E-5FC6-A794A8ACE5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01948" y="2953512"/>
            <a:ext cx="4451195" cy="21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32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752402" cy="3157358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it-IT" sz="1400" dirty="0">
                <a:latin typeface="Arial"/>
                <a:cs typeface="Arial"/>
              </a:rPr>
              <a:t>Giochiamo </a:t>
            </a:r>
            <a:r>
              <a:rPr lang="it-IT" sz="1400" b="1" dirty="0">
                <a:latin typeface="Arial"/>
                <a:cs typeface="Arial"/>
              </a:rPr>
              <a:t>al chiuso</a:t>
            </a:r>
            <a:r>
              <a:rPr lang="it-IT" sz="1400" dirty="0">
                <a:latin typeface="Arial"/>
                <a:cs typeface="Arial"/>
              </a:rPr>
              <a:t> ma fa molto </a:t>
            </a:r>
            <a:r>
              <a:rPr lang="it-IT" sz="1400" b="1" dirty="0">
                <a:latin typeface="Arial"/>
                <a:cs typeface="Arial"/>
              </a:rPr>
              <a:t>freddo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>
              <a:spcBef>
                <a:spcPts val="200"/>
              </a:spcBef>
            </a:pPr>
            <a:r>
              <a:rPr lang="it-IT" sz="1400" dirty="0">
                <a:latin typeface="Arial"/>
                <a:cs typeface="Arial"/>
              </a:rPr>
              <a:t>Abbiamo </a:t>
            </a:r>
            <a:r>
              <a:rPr lang="it-IT" sz="1400" b="1" dirty="0">
                <a:latin typeface="Arial"/>
                <a:cs typeface="Arial"/>
              </a:rPr>
              <a:t>due bastoni</a:t>
            </a:r>
            <a:r>
              <a:rPr lang="it-IT" sz="1400" dirty="0">
                <a:latin typeface="Arial"/>
                <a:cs typeface="Arial"/>
              </a:rPr>
              <a:t> e giochiamo con un </a:t>
            </a:r>
            <a:r>
              <a:rPr lang="it-IT" sz="1400" b="1" dirty="0">
                <a:latin typeface="Arial"/>
                <a:cs typeface="Arial"/>
              </a:rPr>
              <a:t>disco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>
              <a:spcBef>
                <a:spcPts val="200"/>
              </a:spcBef>
            </a:pPr>
            <a:r>
              <a:rPr lang="it-IT" sz="1400" dirty="0">
                <a:latin typeface="Arial"/>
                <a:cs typeface="Arial"/>
              </a:rPr>
              <a:t>Indossiamo dei </a:t>
            </a:r>
            <a:r>
              <a:rPr lang="it-IT" sz="1400" b="1" dirty="0">
                <a:latin typeface="Arial"/>
                <a:cs typeface="Arial"/>
              </a:rPr>
              <a:t>caschi</a:t>
            </a:r>
            <a:r>
              <a:rPr lang="it-IT" sz="1400" dirty="0">
                <a:latin typeface="Arial"/>
                <a:cs typeface="Arial"/>
              </a:rPr>
              <a:t> per proteggere testa e viso.</a:t>
            </a:r>
          </a:p>
          <a:p>
            <a:pPr>
              <a:spcBef>
                <a:spcPts val="200"/>
              </a:spcBef>
            </a:pPr>
            <a:r>
              <a:rPr lang="it-IT" sz="1400" dirty="0">
                <a:latin typeface="Arial"/>
                <a:cs typeface="Arial"/>
              </a:rPr>
              <a:t>Giochiamo in </a:t>
            </a:r>
            <a:r>
              <a:rPr lang="it-IT" sz="1400" b="1" dirty="0">
                <a:latin typeface="Arial"/>
                <a:cs typeface="Arial"/>
              </a:rPr>
              <a:t>squadre</a:t>
            </a:r>
            <a:r>
              <a:rPr lang="it-IT" sz="1400" dirty="0">
                <a:latin typeface="Arial"/>
                <a:cs typeface="Arial"/>
              </a:rPr>
              <a:t> di sei, cercando di segnare più </a:t>
            </a:r>
            <a:r>
              <a:rPr lang="it-IT" sz="1400" b="1" dirty="0">
                <a:latin typeface="Arial"/>
                <a:cs typeface="Arial"/>
              </a:rPr>
              <a:t>goal</a:t>
            </a:r>
            <a:r>
              <a:rPr lang="it-IT" sz="1400" dirty="0">
                <a:latin typeface="Arial"/>
                <a:cs typeface="Arial"/>
              </a:rPr>
              <a:t> dei nostri avversari.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11" name="Picture Placeholder 10" descr="Photo of a Para ice hockey game.">
            <a:extLst>
              <a:ext uri="{FF2B5EF4-FFF2-40B4-BE49-F238E27FC236}">
                <a16:creationId xmlns:a16="http://schemas.microsoft.com/office/drawing/2014/main" id="{A7432E3C-EC32-D146-B19C-6F135C99A41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3349" y="1080000"/>
            <a:ext cx="3851999" cy="2846112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899B67-81C6-EB45-A4D3-6C0F2C5A67B4}"/>
              </a:ext>
            </a:extLst>
          </p:cNvPr>
          <p:cNvSpPr txBox="1"/>
          <p:nvPr/>
        </p:nvSpPr>
        <p:spPr>
          <a:xfrm>
            <a:off x="7619004" y="3714017"/>
            <a:ext cx="8082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Bill </a:t>
            </a:r>
            <a:r>
              <a:rPr lang="it-IT" sz="800" dirty="0" err="1"/>
              <a:t>Wippert</a:t>
            </a:r>
            <a:endParaRPr lang="it-IT" sz="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359056"/>
            <a:ext cx="3846418" cy="288000"/>
          </a:xfrm>
          <a:solidFill>
            <a:srgbClr val="EE334E">
              <a:alpha val="66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Para </a:t>
            </a:r>
            <a:r>
              <a:rPr lang="it-IT" dirty="0" err="1">
                <a:latin typeface="Arial"/>
                <a:cs typeface="Arial"/>
              </a:rPr>
              <a:t>ice</a:t>
            </a:r>
            <a:r>
              <a:rPr lang="it-IT" dirty="0">
                <a:latin typeface="Arial"/>
                <a:cs typeface="Arial"/>
              </a:rPr>
              <a:t> hockey </a:t>
            </a:r>
          </a:p>
        </p:txBody>
      </p:sp>
    </p:spTree>
    <p:extLst>
      <p:ext uri="{BB962C8B-B14F-4D97-AF65-F5344CB8AC3E}">
        <p14:creationId xmlns:p14="http://schemas.microsoft.com/office/powerpoint/2010/main" val="304270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hoto of two Para judo athletes.">
            <a:extLst>
              <a:ext uri="{FF2B5EF4-FFF2-40B4-BE49-F238E27FC236}">
                <a16:creationId xmlns:a16="http://schemas.microsoft.com/office/drawing/2014/main" id="{D2FA1CE2-9FAD-B84A-81C4-959C051144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3349" y="1080000"/>
            <a:ext cx="3846418" cy="28476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lIns="91440" tIns="45720" rIns="91440" bIns="45720" anchor="t"/>
          <a:lstStyle/>
          <a:p>
            <a:pPr marL="215900" indent="-215900"/>
            <a:r>
              <a:rPr lang="it-IT" sz="1400" dirty="0">
                <a:latin typeface="Arial"/>
                <a:cs typeface="Arial"/>
              </a:rPr>
              <a:t>Siamo atleti con </a:t>
            </a:r>
            <a:r>
              <a:rPr lang="it-IT" sz="1400" b="1" dirty="0">
                <a:latin typeface="Arial"/>
                <a:cs typeface="Arial"/>
              </a:rPr>
              <a:t>disabilità visive</a:t>
            </a:r>
            <a:r>
              <a:rPr lang="it-IT" sz="1400" dirty="0">
                <a:latin typeface="Arial"/>
                <a:cs typeface="Arial"/>
              </a:rPr>
              <a:t>.</a:t>
            </a:r>
            <a:endParaRPr lang="en-US" dirty="0"/>
          </a:p>
          <a:p>
            <a:pPr marL="215900" indent="-215900"/>
            <a:r>
              <a:rPr lang="it-IT" sz="1400" b="1" dirty="0">
                <a:latin typeface="Arial"/>
                <a:cs typeface="Arial"/>
              </a:rPr>
              <a:t>Lanciamo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afferriamo</a:t>
            </a:r>
            <a:r>
              <a:rPr lang="it-IT" sz="1400" dirty="0">
                <a:latin typeface="Arial"/>
                <a:cs typeface="Arial"/>
              </a:rPr>
              <a:t> il nostro avversario.</a:t>
            </a:r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Il nostro obiettivo è realizzare "</a:t>
            </a:r>
            <a:r>
              <a:rPr lang="it-IT" sz="1400" b="1" dirty="0">
                <a:latin typeface="Arial"/>
                <a:cs typeface="Arial"/>
              </a:rPr>
              <a:t>l’</a:t>
            </a:r>
            <a:r>
              <a:rPr lang="it-IT" sz="1400" b="1" err="1">
                <a:latin typeface="Arial"/>
                <a:cs typeface="Arial"/>
              </a:rPr>
              <a:t>ippon</a:t>
            </a:r>
            <a:r>
              <a:rPr lang="it-IT" sz="1400" b="1" dirty="0">
                <a:latin typeface="Arial"/>
                <a:cs typeface="Arial"/>
              </a:rPr>
              <a:t> perfetto"</a:t>
            </a:r>
            <a:r>
              <a:rPr lang="it-IT" sz="1400" dirty="0">
                <a:latin typeface="Arial"/>
                <a:cs typeface="Arial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283750"/>
            <a:ext cx="3851998" cy="288000"/>
          </a:xfrm>
          <a:solidFill>
            <a:srgbClr val="EE334E">
              <a:alpha val="66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Judo </a:t>
            </a:r>
            <a:r>
              <a:rPr lang="it-IT" dirty="0" err="1">
                <a:latin typeface="Arial"/>
                <a:cs typeface="Arial"/>
              </a:rPr>
              <a:t>ParalimpicO</a:t>
            </a:r>
            <a:endParaRPr lang="it-IT" dirty="0"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BE5275-247B-5246-9C65-BD2981C0E586}"/>
              </a:ext>
            </a:extLst>
          </p:cNvPr>
          <p:cNvSpPr txBox="1"/>
          <p:nvPr/>
        </p:nvSpPr>
        <p:spPr>
          <a:xfrm>
            <a:off x="7599768" y="3714017"/>
            <a:ext cx="8274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Rafal Burza</a:t>
            </a:r>
          </a:p>
        </p:txBody>
      </p:sp>
    </p:spTree>
    <p:extLst>
      <p:ext uri="{BB962C8B-B14F-4D97-AF65-F5344CB8AC3E}">
        <p14:creationId xmlns:p14="http://schemas.microsoft.com/office/powerpoint/2010/main" val="155865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696743" cy="3157358"/>
          </a:xfrm>
        </p:spPr>
        <p:txBody>
          <a:bodyPr/>
          <a:lstStyle/>
          <a:p>
            <a:r>
              <a:rPr lang="it-IT" sz="1400">
                <a:latin typeface="Arial"/>
                <a:cs typeface="Arial"/>
              </a:rPr>
              <a:t>Usiamo una </a:t>
            </a:r>
            <a:r>
              <a:rPr lang="it-IT" sz="1400" b="1">
                <a:latin typeface="Arial"/>
                <a:cs typeface="Arial"/>
              </a:rPr>
              <a:t>pallina</a:t>
            </a:r>
            <a:r>
              <a:rPr lang="it-IT" sz="1400">
                <a:latin typeface="Arial"/>
                <a:cs typeface="Arial"/>
              </a:rPr>
              <a:t> e una piccola </a:t>
            </a:r>
            <a:r>
              <a:rPr lang="it-IT" sz="1400" b="1">
                <a:latin typeface="Arial"/>
                <a:cs typeface="Arial"/>
              </a:rPr>
              <a:t>racchetta</a:t>
            </a:r>
            <a:r>
              <a:rPr lang="it-IT" sz="1400">
                <a:latin typeface="Arial"/>
                <a:cs typeface="Arial"/>
              </a:rPr>
              <a:t>.</a:t>
            </a:r>
          </a:p>
          <a:p>
            <a:r>
              <a:rPr lang="it-IT" sz="1400">
                <a:latin typeface="Arial"/>
                <a:cs typeface="Arial"/>
              </a:rPr>
              <a:t>Cerchiamo di segnare punti </a:t>
            </a:r>
            <a:r>
              <a:rPr lang="it-IT" sz="1400" b="1">
                <a:latin typeface="Arial"/>
                <a:cs typeface="Arial"/>
              </a:rPr>
              <a:t>colpendo la pallina</a:t>
            </a:r>
            <a:r>
              <a:rPr lang="it-IT" sz="1400">
                <a:latin typeface="Arial"/>
                <a:cs typeface="Arial"/>
              </a:rPr>
              <a:t> per farla andare oltre una </a:t>
            </a:r>
            <a:r>
              <a:rPr lang="it-IT" sz="1400" b="1">
                <a:latin typeface="Arial"/>
                <a:cs typeface="Arial"/>
              </a:rPr>
              <a:t>rete</a:t>
            </a:r>
            <a:r>
              <a:rPr lang="it-IT" sz="1400">
                <a:latin typeface="Arial"/>
                <a:cs typeface="Arial"/>
              </a:rPr>
              <a:t>.</a:t>
            </a:r>
          </a:p>
          <a:p>
            <a:r>
              <a:rPr lang="it-IT" sz="1400">
                <a:latin typeface="Arial"/>
                <a:cs typeface="Arial"/>
              </a:rPr>
              <a:t>L’area di gioco ha le dimensioni di un </a:t>
            </a:r>
            <a:r>
              <a:rPr lang="it-IT" sz="1400" b="1">
                <a:latin typeface="Arial"/>
                <a:cs typeface="Arial"/>
              </a:rPr>
              <a:t>tavolo</a:t>
            </a:r>
            <a:r>
              <a:rPr lang="it-IT" sz="1400">
                <a:latin typeface="Arial"/>
                <a:cs typeface="Arial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12" name="Picture Placeholder 11" descr="Photo of a Para table tennis player.">
            <a:extLst>
              <a:ext uri="{FF2B5EF4-FFF2-40B4-BE49-F238E27FC236}">
                <a16:creationId xmlns:a16="http://schemas.microsoft.com/office/drawing/2014/main" id="{CFD06B95-D5FE-D24F-9535-757C673EA97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F27C21-6C62-FB48-9DED-B00AF241A0D2}"/>
              </a:ext>
            </a:extLst>
          </p:cNvPr>
          <p:cNvSpPr txBox="1"/>
          <p:nvPr/>
        </p:nvSpPr>
        <p:spPr>
          <a:xfrm>
            <a:off x="6841110" y="3714017"/>
            <a:ext cx="15969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>
                <a:solidFill>
                  <a:schemeClr val="bg1"/>
                </a:solidFill>
              </a:rPr>
              <a:t>© Matthew Lloyd/Getty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282233"/>
            <a:ext cx="3851998" cy="288000"/>
          </a:xfrm>
          <a:solidFill>
            <a:srgbClr val="EE334E">
              <a:alpha val="66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Tennistavolo </a:t>
            </a:r>
            <a:r>
              <a:rPr lang="it-IT" dirty="0" err="1">
                <a:latin typeface="Arial"/>
                <a:cs typeface="Arial"/>
              </a:rPr>
              <a:t>ParalimpicO</a:t>
            </a:r>
            <a:endParaRPr lang="it-IT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945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9" y="1260000"/>
            <a:ext cx="3545668" cy="3157358"/>
          </a:xfrm>
        </p:spPr>
        <p:txBody>
          <a:bodyPr lIns="91440" tIns="45720" rIns="91440" bIns="45720" anchor="t"/>
          <a:lstStyle/>
          <a:p>
            <a:pPr marL="215900" indent="-215900"/>
            <a:r>
              <a:rPr lang="it-IT" sz="1400" dirty="0">
                <a:latin typeface="Arial"/>
                <a:cs typeface="Arial"/>
              </a:rPr>
              <a:t>Per praticare questo sport Paralimpico ci serve una </a:t>
            </a:r>
            <a:r>
              <a:rPr lang="it-IT" sz="1400" b="1" dirty="0">
                <a:latin typeface="Arial"/>
                <a:cs typeface="Arial"/>
              </a:rPr>
              <a:t>superficie</a:t>
            </a:r>
            <a:r>
              <a:rPr lang="it-IT" sz="1400" dirty="0">
                <a:latin typeface="Arial"/>
                <a:cs typeface="Arial"/>
              </a:rPr>
              <a:t> </a:t>
            </a:r>
            <a:r>
              <a:rPr lang="it-IT" sz="1400" b="1" dirty="0">
                <a:latin typeface="Arial"/>
                <a:cs typeface="Arial"/>
              </a:rPr>
              <a:t>piana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ghiacciata</a:t>
            </a:r>
            <a:r>
              <a:rPr lang="it-IT" sz="1400" dirty="0">
                <a:latin typeface="Arial"/>
                <a:cs typeface="Arial"/>
              </a:rPr>
              <a:t>.</a:t>
            </a:r>
            <a:endParaRPr lang="en-US" dirty="0"/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Usiamo </a:t>
            </a:r>
            <a:r>
              <a:rPr lang="it-IT" sz="1400" b="1" dirty="0">
                <a:latin typeface="Arial"/>
                <a:cs typeface="Arial"/>
              </a:rPr>
              <a:t>delle carrozzine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Le squadre hanno </a:t>
            </a:r>
            <a:r>
              <a:rPr lang="it-IT" sz="1400" b="1" dirty="0">
                <a:latin typeface="Arial"/>
                <a:cs typeface="Arial"/>
              </a:rPr>
              <a:t>giocatori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giocatrici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Usiamo "</a:t>
            </a:r>
            <a:r>
              <a:rPr lang="it-IT" sz="1400" b="1" dirty="0">
                <a:latin typeface="Arial"/>
                <a:cs typeface="Arial"/>
              </a:rPr>
              <a:t>stones</a:t>
            </a:r>
            <a:r>
              <a:rPr lang="it-IT" sz="1400" dirty="0">
                <a:latin typeface="Arial"/>
                <a:cs typeface="Arial"/>
              </a:rPr>
              <a:t>"</a:t>
            </a:r>
            <a:r>
              <a:rPr lang="it-IT" sz="1400" b="1" dirty="0">
                <a:latin typeface="Arial"/>
                <a:cs typeface="Arial"/>
              </a:rPr>
              <a:t> </a:t>
            </a:r>
            <a:r>
              <a:rPr lang="it-IT" sz="1400" dirty="0">
                <a:latin typeface="Arial"/>
                <a:cs typeface="Arial"/>
              </a:rPr>
              <a:t>con </a:t>
            </a:r>
            <a:r>
              <a:rPr lang="it-IT" sz="1400" b="1" dirty="0">
                <a:latin typeface="Arial"/>
                <a:cs typeface="Arial"/>
              </a:rPr>
              <a:t>un’impugnatura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Cerchiamo di far fermare le pietre sulla "</a:t>
            </a:r>
            <a:r>
              <a:rPr lang="it-IT" sz="1400" b="1" dirty="0">
                <a:latin typeface="Arial"/>
                <a:cs typeface="Arial"/>
              </a:rPr>
              <a:t>casa</a:t>
            </a:r>
            <a:r>
              <a:rPr lang="it-IT" sz="1400" dirty="0">
                <a:latin typeface="Arial"/>
                <a:cs typeface="Arial"/>
              </a:rPr>
              <a:t>".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10" name="Picture Placeholder 9" descr="Photo of wheelchair curlers.">
            <a:extLst>
              <a:ext uri="{FF2B5EF4-FFF2-40B4-BE49-F238E27FC236}">
                <a16:creationId xmlns:a16="http://schemas.microsoft.com/office/drawing/2014/main" id="{5B96CD9C-9334-2643-ADC2-CE825B65610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C51264C-7980-3845-94E6-890ACD76F23D}"/>
              </a:ext>
            </a:extLst>
          </p:cNvPr>
          <p:cNvSpPr txBox="1"/>
          <p:nvPr/>
        </p:nvSpPr>
        <p:spPr>
          <a:xfrm>
            <a:off x="6849413" y="3714017"/>
            <a:ext cx="16209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/>
              <a:t>© Hannah Peters/Getty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312602"/>
            <a:ext cx="3851998" cy="288000"/>
          </a:xfrm>
          <a:solidFill>
            <a:srgbClr val="EE334E">
              <a:alpha val="66000"/>
            </a:srgbClr>
          </a:solidFill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 Curling in carrozzina</a:t>
            </a:r>
          </a:p>
        </p:txBody>
      </p:sp>
    </p:spTree>
    <p:extLst>
      <p:ext uri="{BB962C8B-B14F-4D97-AF65-F5344CB8AC3E}">
        <p14:creationId xmlns:p14="http://schemas.microsoft.com/office/powerpoint/2010/main" val="283745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E2D5B4-826A-AB44-AB18-2D5B82A864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450252" cy="3157358"/>
          </a:xfrm>
        </p:spPr>
        <p:txBody>
          <a:bodyPr lIns="91440" tIns="45720" rIns="91440" bIns="45720" anchor="t"/>
          <a:lstStyle/>
          <a:p>
            <a:pPr marL="215900" indent="-215900"/>
            <a:r>
              <a:rPr lang="it-IT" sz="1400" dirty="0">
                <a:latin typeface="Arial"/>
                <a:cs typeface="Arial"/>
              </a:rPr>
              <a:t>Giochiamo su un </a:t>
            </a:r>
            <a:r>
              <a:rPr lang="it-IT" sz="1400" b="1" dirty="0">
                <a:latin typeface="Arial"/>
                <a:cs typeface="Arial"/>
              </a:rPr>
              <a:t>campo</a:t>
            </a:r>
            <a:r>
              <a:rPr lang="it-IT" sz="1400" dirty="0">
                <a:latin typeface="Arial"/>
                <a:cs typeface="Arial"/>
              </a:rPr>
              <a:t>.</a:t>
            </a:r>
            <a:endParaRPr lang="en-US" dirty="0">
              <a:latin typeface="Arial"/>
              <a:cs typeface="Arial"/>
            </a:endParaRPr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Tutti usiamo una </a:t>
            </a:r>
            <a:r>
              <a:rPr lang="it-IT" sz="1400" b="1" dirty="0">
                <a:latin typeface="Arial"/>
                <a:cs typeface="Arial"/>
              </a:rPr>
              <a:t>carrozzina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Due squadre di cinque giocatori si spostano sul campo </a:t>
            </a:r>
            <a:r>
              <a:rPr lang="it-IT" sz="1400" b="1" dirty="0">
                <a:latin typeface="Arial"/>
                <a:cs typeface="Arial"/>
              </a:rPr>
              <a:t>facendo passaggi</a:t>
            </a:r>
            <a:r>
              <a:rPr lang="it-IT" sz="1400" dirty="0">
                <a:latin typeface="Arial"/>
                <a:cs typeface="Arial"/>
              </a:rPr>
              <a:t>, </a:t>
            </a:r>
            <a:r>
              <a:rPr lang="it-IT" sz="1400" b="1" dirty="0">
                <a:latin typeface="Arial"/>
                <a:cs typeface="Arial"/>
              </a:rPr>
              <a:t>dribblando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lanciando</a:t>
            </a:r>
            <a:r>
              <a:rPr lang="it-IT" sz="1400" dirty="0">
                <a:latin typeface="Arial"/>
                <a:cs typeface="Arial"/>
              </a:rPr>
              <a:t> dentro a canestri.</a:t>
            </a:r>
          </a:p>
          <a:p>
            <a:pPr marL="215900" indent="-215900"/>
            <a:endParaRPr lang="en-GB" sz="1400" dirty="0"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1620D-C9DB-9948-9B1A-90575289C8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965CEB-76A1-0443-961C-3BCFA7B5A3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8" name="Picture Placeholder 20" descr="Photo of wheelchair basketball players.">
            <a:extLst>
              <a:ext uri="{FF2B5EF4-FFF2-40B4-BE49-F238E27FC236}">
                <a16:creationId xmlns:a16="http://schemas.microsoft.com/office/drawing/2014/main" id="{61F01939-8405-2F4C-B9AB-B35F0A54AB0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3349" y="1080000"/>
            <a:ext cx="3851999" cy="2846112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9B6368E-90EF-0B47-B4B1-320484CE09C8}"/>
              </a:ext>
            </a:extLst>
          </p:cNvPr>
          <p:cNvSpPr txBox="1"/>
          <p:nvPr/>
        </p:nvSpPr>
        <p:spPr>
          <a:xfrm>
            <a:off x="6881623" y="3714017"/>
            <a:ext cx="154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Scott Heavey/Getty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3ED8B4-DC06-824B-8023-5325E253B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168556"/>
            <a:ext cx="3851998" cy="669000"/>
          </a:xfrm>
          <a:solidFill>
            <a:srgbClr val="EE334E">
              <a:alpha val="66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BASKET in carrozzina</a:t>
            </a:r>
          </a:p>
        </p:txBody>
      </p:sp>
    </p:spTree>
    <p:extLst>
      <p:ext uri="{BB962C8B-B14F-4D97-AF65-F5344CB8AC3E}">
        <p14:creationId xmlns:p14="http://schemas.microsoft.com/office/powerpoint/2010/main" val="241597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B21A55-EA81-6C46-91BA-EB4F23B8A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625181" cy="3157358"/>
          </a:xfrm>
        </p:spPr>
        <p:txBody>
          <a:bodyPr/>
          <a:lstStyle/>
          <a:p>
            <a:r>
              <a:rPr lang="it-IT" sz="1400">
                <a:latin typeface="Arial"/>
                <a:cs typeface="Arial"/>
              </a:rPr>
              <a:t>Tutti abbiamo una </a:t>
            </a:r>
            <a:r>
              <a:rPr lang="it-IT" sz="1400" b="1">
                <a:latin typeface="Arial"/>
                <a:cs typeface="Arial"/>
              </a:rPr>
              <a:t>disabilità visiva</a:t>
            </a:r>
            <a:r>
              <a:rPr lang="it-IT" sz="1400">
                <a:latin typeface="Arial"/>
                <a:cs typeface="Arial"/>
              </a:rPr>
              <a:t>.</a:t>
            </a:r>
          </a:p>
          <a:p>
            <a:r>
              <a:rPr lang="it-IT" sz="1400">
                <a:latin typeface="Arial"/>
                <a:cs typeface="Arial"/>
              </a:rPr>
              <a:t>Indossiamo </a:t>
            </a:r>
            <a:r>
              <a:rPr lang="it-IT" sz="1400" b="1">
                <a:latin typeface="Arial"/>
                <a:cs typeface="Arial"/>
              </a:rPr>
              <a:t>maschere</a:t>
            </a:r>
            <a:r>
              <a:rPr lang="it-IT" sz="1400">
                <a:latin typeface="Arial"/>
                <a:cs typeface="Arial"/>
              </a:rPr>
              <a:t>.</a:t>
            </a:r>
          </a:p>
          <a:p>
            <a:r>
              <a:rPr lang="it-IT" sz="1400">
                <a:latin typeface="Arial"/>
                <a:cs typeface="Arial"/>
              </a:rPr>
              <a:t>Utilizziamo una </a:t>
            </a:r>
            <a:r>
              <a:rPr lang="it-IT" sz="1400" b="1">
                <a:latin typeface="Arial"/>
                <a:cs typeface="Arial"/>
              </a:rPr>
              <a:t>palla </a:t>
            </a:r>
            <a:r>
              <a:rPr lang="it-IT" sz="1400">
                <a:latin typeface="Arial"/>
                <a:cs typeface="Arial"/>
              </a:rPr>
              <a:t>con </a:t>
            </a:r>
            <a:r>
              <a:rPr lang="it-IT" sz="1400" b="1">
                <a:latin typeface="Arial"/>
                <a:cs typeface="Arial"/>
              </a:rPr>
              <a:t>campanelli</a:t>
            </a:r>
            <a:r>
              <a:rPr lang="it-IT" sz="1400">
                <a:latin typeface="Arial"/>
                <a:cs typeface="Arial"/>
              </a:rPr>
              <a:t>.</a:t>
            </a:r>
          </a:p>
          <a:p>
            <a:r>
              <a:rPr lang="it-IT" sz="1400">
                <a:latin typeface="Arial"/>
                <a:cs typeface="Arial"/>
              </a:rPr>
              <a:t>Squadre di tre giocatori cercano di </a:t>
            </a:r>
            <a:r>
              <a:rPr lang="it-IT" sz="1400" b="1">
                <a:latin typeface="Arial"/>
                <a:cs typeface="Arial"/>
              </a:rPr>
              <a:t>fare goal</a:t>
            </a:r>
            <a:r>
              <a:rPr lang="it-IT" sz="1400">
                <a:latin typeface="Arial"/>
                <a:cs typeface="Arial"/>
              </a:rPr>
              <a:t> facendo </a:t>
            </a:r>
            <a:r>
              <a:rPr lang="it-IT" sz="1400" b="1">
                <a:latin typeface="Arial"/>
                <a:cs typeface="Arial"/>
              </a:rPr>
              <a:t>rotolare </a:t>
            </a:r>
            <a:r>
              <a:rPr lang="it-IT" sz="1400">
                <a:latin typeface="Arial"/>
                <a:cs typeface="Arial"/>
              </a:rPr>
              <a:t>la palla nella porta avversaria.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826ED-1604-A446-8EFD-1FD1C10A00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AAC2B-2F7A-6C48-84C2-B44538F239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9" name="Picture Placeholder 8" descr="Photo of Goalball players.">
            <a:extLst>
              <a:ext uri="{FF2B5EF4-FFF2-40B4-BE49-F238E27FC236}">
                <a16:creationId xmlns:a16="http://schemas.microsoft.com/office/drawing/2014/main" id="{3608CDAE-FF28-0E40-8776-D576F83556C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7768" y="1080000"/>
            <a:ext cx="3851999" cy="2847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C4924A-8BB5-0C45-8B29-9BC6E7B1F680}"/>
              </a:ext>
            </a:extLst>
          </p:cNvPr>
          <p:cNvSpPr txBox="1"/>
          <p:nvPr/>
        </p:nvSpPr>
        <p:spPr>
          <a:xfrm>
            <a:off x="6503607" y="3712560"/>
            <a:ext cx="19030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Dennis Grombkowski/Getty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7A4CA5-BFC5-1F48-8133-5B31C51BC7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168602"/>
            <a:ext cx="3851998" cy="288000"/>
          </a:xfrm>
          <a:solidFill>
            <a:srgbClr val="EE334E">
              <a:alpha val="65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GOALBALL</a:t>
            </a:r>
          </a:p>
        </p:txBody>
      </p:sp>
    </p:spTree>
    <p:extLst>
      <p:ext uri="{BB962C8B-B14F-4D97-AF65-F5344CB8AC3E}">
        <p14:creationId xmlns:p14="http://schemas.microsoft.com/office/powerpoint/2010/main" val="197613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63274A-8579-5C4F-95AE-DE1FEFE865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458204" cy="3157358"/>
          </a:xfrm>
        </p:spPr>
        <p:txBody>
          <a:bodyPr lIns="91440" tIns="45720" rIns="91440" bIns="45720" anchor="t"/>
          <a:lstStyle/>
          <a:p>
            <a:pPr marL="215900" indent="-215900"/>
            <a:r>
              <a:rPr lang="it-IT" sz="1400" dirty="0">
                <a:latin typeface="Arial"/>
                <a:cs typeface="Arial"/>
              </a:rPr>
              <a:t>Giochiamo su un </a:t>
            </a:r>
            <a:r>
              <a:rPr lang="it-IT" sz="1400" b="1" dirty="0">
                <a:latin typeface="Arial"/>
                <a:cs typeface="Arial"/>
              </a:rPr>
              <a:t>campo</a:t>
            </a:r>
            <a:r>
              <a:rPr lang="it-IT" sz="1400" dirty="0">
                <a:latin typeface="Arial"/>
                <a:cs typeface="Arial"/>
              </a:rPr>
              <a:t>.</a:t>
            </a:r>
            <a:endParaRPr lang="en-US" dirty="0"/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Ci vogliono </a:t>
            </a:r>
            <a:r>
              <a:rPr lang="it-IT" sz="1400" b="1" dirty="0">
                <a:latin typeface="Arial"/>
                <a:cs typeface="Arial"/>
              </a:rPr>
              <a:t>sei</a:t>
            </a:r>
            <a:r>
              <a:rPr lang="it-IT" sz="1400" dirty="0">
                <a:latin typeface="Arial"/>
                <a:cs typeface="Arial"/>
              </a:rPr>
              <a:t> giocatori per fare una squadra.</a:t>
            </a:r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Stiamo </a:t>
            </a:r>
            <a:r>
              <a:rPr lang="it-IT" sz="1400" b="1" dirty="0">
                <a:latin typeface="Arial"/>
                <a:cs typeface="Arial"/>
              </a:rPr>
              <a:t>seduti</a:t>
            </a:r>
            <a:r>
              <a:rPr lang="it-IT" sz="1400" dirty="0">
                <a:latin typeface="Arial"/>
                <a:cs typeface="Arial"/>
              </a:rPr>
              <a:t> a terra.</a:t>
            </a:r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Cerchiamo di </a:t>
            </a:r>
            <a:r>
              <a:rPr lang="it-IT" sz="1400" b="1" dirty="0">
                <a:latin typeface="Arial"/>
                <a:cs typeface="Arial"/>
              </a:rPr>
              <a:t>colpire</a:t>
            </a:r>
            <a:r>
              <a:rPr lang="it-IT" sz="1400" dirty="0">
                <a:latin typeface="Arial"/>
                <a:cs typeface="Arial"/>
              </a:rPr>
              <a:t> la palla e farle superare una </a:t>
            </a:r>
            <a:r>
              <a:rPr lang="it-IT" sz="1400" b="1" dirty="0">
                <a:latin typeface="Arial"/>
                <a:cs typeface="Arial"/>
              </a:rPr>
              <a:t>rete bassa</a:t>
            </a:r>
            <a:r>
              <a:rPr lang="it-IT" sz="1400" dirty="0">
                <a:latin typeface="Arial"/>
                <a:cs typeface="Arial"/>
              </a:rPr>
              <a:t> in modo che finisca nel campo avversario.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5CDFA-CA0C-8E42-B0D1-4EAAEEC134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47463-854D-7548-9BD5-89A0B0F4DD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9" name="Picture Placeholder 8" descr="Photo of Sitting Volleyball players.">
            <a:extLst>
              <a:ext uri="{FF2B5EF4-FFF2-40B4-BE49-F238E27FC236}">
                <a16:creationId xmlns:a16="http://schemas.microsoft.com/office/drawing/2014/main" id="{58C3ABD7-C499-F64B-9463-C874D9D7914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7A87A8-92D8-3F46-841A-ED7CDD41E2E4}"/>
              </a:ext>
            </a:extLst>
          </p:cNvPr>
          <p:cNvSpPr txBox="1"/>
          <p:nvPr/>
        </p:nvSpPr>
        <p:spPr>
          <a:xfrm>
            <a:off x="6495884" y="3704837"/>
            <a:ext cx="19030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Dennis Grombkowski/Getty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3DF359-C4C6-A945-84C2-311D4ADE5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427750"/>
            <a:ext cx="3851998" cy="288000"/>
          </a:xfrm>
          <a:solidFill>
            <a:srgbClr val="EE334E">
              <a:alpha val="66000"/>
            </a:srgbClr>
          </a:solidFill>
        </p:spPr>
        <p:txBody>
          <a:bodyPr/>
          <a:lstStyle/>
          <a:p>
            <a:r>
              <a:rPr lang="it-IT" dirty="0" err="1">
                <a:latin typeface="Arial"/>
                <a:cs typeface="Arial"/>
              </a:rPr>
              <a:t>Sitting</a:t>
            </a:r>
            <a:r>
              <a:rPr lang="it-IT" dirty="0">
                <a:latin typeface="Arial"/>
                <a:cs typeface="Arial"/>
              </a:rPr>
              <a:t> volley</a:t>
            </a:r>
          </a:p>
        </p:txBody>
      </p:sp>
    </p:spTree>
    <p:extLst>
      <p:ext uri="{BB962C8B-B14F-4D97-AF65-F5344CB8AC3E}">
        <p14:creationId xmlns:p14="http://schemas.microsoft.com/office/powerpoint/2010/main" val="370989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Photo of Boccia players.">
            <a:extLst>
              <a:ext uri="{FF2B5EF4-FFF2-40B4-BE49-F238E27FC236}">
                <a16:creationId xmlns:a16="http://schemas.microsoft.com/office/drawing/2014/main" id="{F0225A1A-ADF4-0E48-AFD0-5C948E4380F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6477" t="39314" r="34262" b="2813"/>
          <a:stretch/>
        </p:blipFill>
        <p:spPr>
          <a:xfrm>
            <a:off x="4753349" y="1101508"/>
            <a:ext cx="3852000" cy="2880000"/>
          </a:xfr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936814" cy="3157358"/>
          </a:xfrm>
        </p:spPr>
        <p:txBody>
          <a:bodyPr lIns="91440" tIns="45720" rIns="91440" bIns="45720" anchor="t"/>
          <a:lstStyle/>
          <a:p>
            <a:pPr marL="215900" indent="-215900"/>
            <a:r>
              <a:rPr lang="it-IT" sz="1400" dirty="0">
                <a:latin typeface="Arial"/>
                <a:cs typeface="Arial"/>
              </a:rPr>
              <a:t>Questo gioco richiede </a:t>
            </a:r>
            <a:r>
              <a:rPr lang="it-IT" sz="1400" b="1" dirty="0">
                <a:latin typeface="Arial"/>
                <a:cs typeface="Arial"/>
              </a:rPr>
              <a:t>la massima precisione</a:t>
            </a:r>
            <a:r>
              <a:rPr lang="it-IT" sz="1400" dirty="0">
                <a:latin typeface="Arial"/>
                <a:cs typeface="Arial"/>
              </a:rPr>
              <a:t>.</a:t>
            </a:r>
            <a:endParaRPr lang="en-US"/>
          </a:p>
          <a:p>
            <a:pPr marL="215900" indent="-215900"/>
            <a:r>
              <a:rPr lang="it-IT" sz="1400" dirty="0">
                <a:latin typeface="Arial"/>
                <a:cs typeface="Arial"/>
              </a:rPr>
              <a:t>Si gioca </a:t>
            </a:r>
            <a:r>
              <a:rPr lang="it-IT" sz="1400" b="1" dirty="0">
                <a:latin typeface="Arial"/>
                <a:cs typeface="Arial"/>
              </a:rPr>
              <a:t>singolarmente</a:t>
            </a:r>
            <a:r>
              <a:rPr lang="it-IT" sz="1400" dirty="0">
                <a:latin typeface="Arial"/>
                <a:cs typeface="Arial"/>
              </a:rPr>
              <a:t>, </a:t>
            </a:r>
            <a:r>
              <a:rPr lang="it-IT" sz="1400" b="1" dirty="0">
                <a:latin typeface="Arial"/>
                <a:cs typeface="Arial"/>
              </a:rPr>
              <a:t>a coppie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in squadra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 marL="215900" indent="-215900"/>
            <a:r>
              <a:rPr lang="it-IT" sz="1400" b="1" dirty="0">
                <a:latin typeface="Arial"/>
                <a:cs typeface="Arial"/>
              </a:rPr>
              <a:t>Lanciamo</a:t>
            </a:r>
            <a:r>
              <a:rPr lang="it-IT" sz="1400" dirty="0">
                <a:latin typeface="Arial"/>
                <a:cs typeface="Arial"/>
              </a:rPr>
              <a:t> o </a:t>
            </a:r>
            <a:r>
              <a:rPr lang="it-IT" sz="1400" b="1" dirty="0">
                <a:latin typeface="Arial"/>
                <a:cs typeface="Arial"/>
              </a:rPr>
              <a:t>facciamo rotolare</a:t>
            </a:r>
            <a:r>
              <a:rPr lang="it-IT" sz="1400" dirty="0">
                <a:latin typeface="Arial"/>
                <a:cs typeface="Arial"/>
              </a:rPr>
              <a:t> palle colorate cercando di farle arrivare il più possibile vicino a una boccia bianca chiamata "</a:t>
            </a:r>
            <a:r>
              <a:rPr lang="it-IT" sz="1400" b="1" dirty="0">
                <a:latin typeface="Arial"/>
                <a:cs typeface="Arial"/>
              </a:rPr>
              <a:t>jack"</a:t>
            </a:r>
            <a:r>
              <a:rPr lang="it-IT" sz="1400" dirty="0">
                <a:latin typeface="Arial"/>
                <a:cs typeface="Arial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253508"/>
            <a:ext cx="3851998" cy="288000"/>
          </a:xfrm>
          <a:solidFill>
            <a:srgbClr val="EE334E">
              <a:alpha val="66000"/>
            </a:srgbClr>
          </a:solidFill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Boccia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5DB640-7093-7C49-9EEC-6EAEB1DD4F54}"/>
              </a:ext>
            </a:extLst>
          </p:cNvPr>
          <p:cNvSpPr txBox="1"/>
          <p:nvPr/>
        </p:nvSpPr>
        <p:spPr>
          <a:xfrm>
            <a:off x="6585361" y="3763160"/>
            <a:ext cx="18213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Jan Kruger/Getty Images for BPA</a:t>
            </a:r>
          </a:p>
        </p:txBody>
      </p:sp>
    </p:spTree>
    <p:extLst>
      <p:ext uri="{BB962C8B-B14F-4D97-AF65-F5344CB8AC3E}">
        <p14:creationId xmlns:p14="http://schemas.microsoft.com/office/powerpoint/2010/main" val="2033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609279" cy="3157358"/>
          </a:xfrm>
        </p:spPr>
        <p:txBody>
          <a:bodyPr/>
          <a:lstStyle/>
          <a:p>
            <a:r>
              <a:rPr lang="it-IT" sz="1400" dirty="0">
                <a:latin typeface="Arial"/>
                <a:cs typeface="Arial"/>
              </a:rPr>
              <a:t>Ci sono tante </a:t>
            </a:r>
            <a:r>
              <a:rPr lang="it-IT" sz="1400" b="1" dirty="0">
                <a:latin typeface="Arial"/>
                <a:cs typeface="Arial"/>
              </a:rPr>
              <a:t>diverse specialità</a:t>
            </a:r>
            <a:r>
              <a:rPr lang="it-IT" sz="1400" dirty="0">
                <a:latin typeface="Arial"/>
                <a:cs typeface="Arial"/>
              </a:rPr>
              <a:t> in cui gareggiamo.</a:t>
            </a:r>
          </a:p>
          <a:p>
            <a:r>
              <a:rPr lang="it-IT" sz="1400" dirty="0">
                <a:latin typeface="Arial"/>
                <a:cs typeface="Arial"/>
              </a:rPr>
              <a:t>Alcuni di noi </a:t>
            </a:r>
            <a:r>
              <a:rPr lang="it-IT" sz="1400" b="1" dirty="0">
                <a:latin typeface="Arial"/>
                <a:cs typeface="Arial"/>
              </a:rPr>
              <a:t>corrono su pista </a:t>
            </a:r>
            <a:r>
              <a:rPr lang="it-IT" sz="1400" dirty="0">
                <a:latin typeface="Arial"/>
                <a:cs typeface="Arial"/>
              </a:rPr>
              <a:t>o </a:t>
            </a:r>
            <a:r>
              <a:rPr lang="it-IT" sz="1400" b="1" dirty="0">
                <a:latin typeface="Arial"/>
                <a:cs typeface="Arial"/>
              </a:rPr>
              <a:t>corrono</a:t>
            </a:r>
            <a:r>
              <a:rPr lang="it-IT" sz="1400" dirty="0">
                <a:latin typeface="Arial"/>
                <a:cs typeface="Arial"/>
              </a:rPr>
              <a:t> su varie distanze.</a:t>
            </a:r>
          </a:p>
          <a:p>
            <a:r>
              <a:rPr lang="it-IT" sz="1400" dirty="0">
                <a:latin typeface="Arial"/>
                <a:cs typeface="Arial"/>
              </a:rPr>
              <a:t>Altri </a:t>
            </a:r>
            <a:r>
              <a:rPr lang="it-IT" sz="1400" b="1" dirty="0">
                <a:latin typeface="Arial"/>
                <a:cs typeface="Arial"/>
              </a:rPr>
              <a:t>saltano</a:t>
            </a:r>
            <a:r>
              <a:rPr lang="it-IT" sz="1400" dirty="0">
                <a:latin typeface="Arial"/>
                <a:cs typeface="Arial"/>
              </a:rPr>
              <a:t> in alto o in lungo.</a:t>
            </a:r>
          </a:p>
          <a:p>
            <a:r>
              <a:rPr lang="it-IT" sz="1400" dirty="0">
                <a:latin typeface="Arial"/>
                <a:cs typeface="Arial"/>
              </a:rPr>
              <a:t>E altri ancora </a:t>
            </a:r>
            <a:r>
              <a:rPr lang="it-IT" sz="1400" b="1" dirty="0">
                <a:latin typeface="Arial"/>
                <a:cs typeface="Arial"/>
              </a:rPr>
              <a:t>lanciano</a:t>
            </a:r>
            <a:r>
              <a:rPr lang="it-IT" sz="1400" dirty="0">
                <a:latin typeface="Arial"/>
                <a:cs typeface="Arial"/>
              </a:rPr>
              <a:t> diversi oggetti più lontano possibile.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12" name="Picture Placeholder 11" descr="Photo of a Para Athlete.">
            <a:extLst>
              <a:ext uri="{FF2B5EF4-FFF2-40B4-BE49-F238E27FC236}">
                <a16:creationId xmlns:a16="http://schemas.microsoft.com/office/drawing/2014/main" id="{9EC0B1AD-1D5F-A546-8AEF-DCBF94B1F3C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7619" t="5757" r="9642" b="21515"/>
          <a:stretch/>
        </p:blipFill>
        <p:spPr>
          <a:xfrm>
            <a:off x="4753349" y="1297634"/>
            <a:ext cx="3852000" cy="2707200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E4E60FA-2D71-C04E-8302-796DA775AFF6}"/>
              </a:ext>
            </a:extLst>
          </p:cNvPr>
          <p:cNvSpPr txBox="1"/>
          <p:nvPr/>
        </p:nvSpPr>
        <p:spPr>
          <a:xfrm>
            <a:off x="6679812" y="3787063"/>
            <a:ext cx="16979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Jamie McDonald/Getty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376783"/>
            <a:ext cx="3851998" cy="288000"/>
          </a:xfrm>
          <a:solidFill>
            <a:srgbClr val="EE334E">
              <a:alpha val="66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Atletica Paralimpica  </a:t>
            </a:r>
          </a:p>
        </p:txBody>
      </p:sp>
    </p:spTree>
    <p:extLst>
      <p:ext uri="{BB962C8B-B14F-4D97-AF65-F5344CB8AC3E}">
        <p14:creationId xmlns:p14="http://schemas.microsoft.com/office/powerpoint/2010/main" val="195487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649035" cy="3157358"/>
          </a:xfrm>
        </p:spPr>
        <p:txBody>
          <a:bodyPr/>
          <a:lstStyle/>
          <a:p>
            <a:r>
              <a:rPr lang="it-IT" sz="1400" dirty="0">
                <a:latin typeface="Arial"/>
                <a:cs typeface="Arial"/>
              </a:rPr>
              <a:t>Gli spettatori possono provare molto </a:t>
            </a:r>
            <a:r>
              <a:rPr lang="it-IT" sz="1400" b="1" dirty="0">
                <a:latin typeface="Arial"/>
                <a:cs typeface="Arial"/>
              </a:rPr>
              <a:t>freddo </a:t>
            </a:r>
            <a:r>
              <a:rPr lang="it-IT" sz="1400" dirty="0">
                <a:latin typeface="Arial"/>
                <a:cs typeface="Arial"/>
              </a:rPr>
              <a:t>quando ci guardano. </a:t>
            </a:r>
          </a:p>
          <a:p>
            <a:r>
              <a:rPr lang="it-IT" sz="1400" dirty="0">
                <a:latin typeface="Arial"/>
                <a:cs typeface="Arial"/>
              </a:rPr>
              <a:t>Ci serve tanta </a:t>
            </a:r>
            <a:r>
              <a:rPr lang="it-IT" sz="1400" b="1" dirty="0">
                <a:latin typeface="Arial"/>
                <a:cs typeface="Arial"/>
              </a:rPr>
              <a:t>neve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r>
              <a:rPr lang="it-IT" sz="1400" b="1" dirty="0">
                <a:latin typeface="Arial"/>
                <a:cs typeface="Arial"/>
              </a:rPr>
              <a:t>Scendiamo</a:t>
            </a:r>
            <a:r>
              <a:rPr lang="it-IT" sz="1400" dirty="0">
                <a:latin typeface="Arial"/>
                <a:cs typeface="Arial"/>
              </a:rPr>
              <a:t> da pendii più velocemente possibile, in piedi o da seduti.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10" name="Picture Placeholder 9" descr="Photo of a Para alpine skier.">
            <a:extLst>
              <a:ext uri="{FF2B5EF4-FFF2-40B4-BE49-F238E27FC236}">
                <a16:creationId xmlns:a16="http://schemas.microsoft.com/office/drawing/2014/main" id="{958D9B68-9D80-F843-9EBC-F65A2E56F19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05F7476-C3CD-E442-8C60-7B265C67AD5D}"/>
              </a:ext>
            </a:extLst>
          </p:cNvPr>
          <p:cNvSpPr txBox="1"/>
          <p:nvPr/>
        </p:nvSpPr>
        <p:spPr>
          <a:xfrm>
            <a:off x="6683438" y="3714017"/>
            <a:ext cx="16898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/>
              <a:t>© Tom Pennington/Getty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092834"/>
            <a:ext cx="3851998" cy="288000"/>
          </a:xfrm>
          <a:solidFill>
            <a:srgbClr val="EE334E">
              <a:alpha val="66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Sci alpino </a:t>
            </a:r>
            <a:r>
              <a:rPr lang="it-IT" dirty="0" err="1">
                <a:latin typeface="Arial"/>
                <a:cs typeface="Arial"/>
              </a:rPr>
              <a:t>ParalimpicO</a:t>
            </a:r>
            <a:endParaRPr lang="it-IT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468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sz="1400" dirty="0">
                <a:latin typeface="Arial"/>
                <a:cs typeface="Arial"/>
              </a:rPr>
              <a:t>Gareggiamo </a:t>
            </a:r>
            <a:r>
              <a:rPr lang="it-IT" sz="1400" b="1" dirty="0">
                <a:latin typeface="Arial"/>
                <a:cs typeface="Arial"/>
              </a:rPr>
              <a:t>singolarmente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r>
              <a:rPr lang="it-IT" sz="1400" dirty="0">
                <a:latin typeface="Arial"/>
                <a:cs typeface="Arial"/>
              </a:rPr>
              <a:t>Stiamo </a:t>
            </a:r>
            <a:r>
              <a:rPr lang="it-IT" sz="1400" b="1" dirty="0">
                <a:latin typeface="Arial"/>
                <a:cs typeface="Arial"/>
              </a:rPr>
              <a:t>seduti</a:t>
            </a:r>
            <a:r>
              <a:rPr lang="it-IT" sz="1400" dirty="0">
                <a:latin typeface="Arial"/>
                <a:cs typeface="Arial"/>
              </a:rPr>
              <a:t> o </a:t>
            </a:r>
            <a:r>
              <a:rPr lang="it-IT" sz="1400" b="1" dirty="0">
                <a:latin typeface="Arial"/>
                <a:cs typeface="Arial"/>
              </a:rPr>
              <a:t>in piedi</a:t>
            </a:r>
            <a:r>
              <a:rPr lang="it-IT" sz="1400" dirty="0">
                <a:latin typeface="Arial"/>
                <a:cs typeface="Arial"/>
              </a:rPr>
              <a:t> a molti metri di distanza da un </a:t>
            </a:r>
            <a:r>
              <a:rPr lang="it-IT" sz="1400" b="1" dirty="0">
                <a:latin typeface="Arial"/>
                <a:cs typeface="Arial"/>
              </a:rPr>
              <a:t>bersaglio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r>
              <a:rPr lang="it-IT" sz="1400" dirty="0">
                <a:latin typeface="Arial"/>
                <a:cs typeface="Arial"/>
              </a:rPr>
              <a:t>Possiamo usare le </a:t>
            </a:r>
            <a:r>
              <a:rPr lang="it-IT" sz="1400" b="1" dirty="0">
                <a:latin typeface="Arial"/>
                <a:cs typeface="Arial"/>
              </a:rPr>
              <a:t>mani</a:t>
            </a:r>
            <a:r>
              <a:rPr lang="it-IT" sz="1400" dirty="0">
                <a:latin typeface="Arial"/>
                <a:cs typeface="Arial"/>
              </a:rPr>
              <a:t> o i </a:t>
            </a:r>
            <a:r>
              <a:rPr lang="it-IT" sz="1400" b="1" dirty="0">
                <a:latin typeface="Arial"/>
                <a:cs typeface="Arial"/>
              </a:rPr>
              <a:t>piedi</a:t>
            </a:r>
            <a:r>
              <a:rPr lang="it-IT" sz="1400" dirty="0">
                <a:latin typeface="Arial"/>
                <a:cs typeface="Arial"/>
              </a:rPr>
              <a:t> per tenere l’attrezzatura.</a:t>
            </a:r>
          </a:p>
          <a:p>
            <a:r>
              <a:rPr lang="it-IT" sz="1400" dirty="0">
                <a:latin typeface="Arial"/>
                <a:cs typeface="Arial"/>
              </a:rPr>
              <a:t>Dobbiamo essere molto </a:t>
            </a:r>
            <a:r>
              <a:rPr lang="it-IT" sz="1400" b="1" dirty="0">
                <a:latin typeface="Arial"/>
                <a:cs typeface="Arial"/>
              </a:rPr>
              <a:t>precisi</a:t>
            </a:r>
            <a:r>
              <a:rPr lang="it-IT" sz="1400" dirty="0">
                <a:latin typeface="Arial"/>
                <a:cs typeface="Arial"/>
              </a:rPr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14" name="Picture Placeholder 13" descr="Photo of a Para archery athlete.">
            <a:extLst>
              <a:ext uri="{FF2B5EF4-FFF2-40B4-BE49-F238E27FC236}">
                <a16:creationId xmlns:a16="http://schemas.microsoft.com/office/drawing/2014/main" id="{EFEBC53E-4F89-C14C-9DD3-A27D4E9B46F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F4344C1-D9AC-7549-BB08-2E56B380CF40}"/>
              </a:ext>
            </a:extLst>
          </p:cNvPr>
          <p:cNvSpPr txBox="1"/>
          <p:nvPr/>
        </p:nvSpPr>
        <p:spPr>
          <a:xfrm>
            <a:off x="6481021" y="3714017"/>
            <a:ext cx="19030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Dennis Grombkowski/Getty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8" y="2283750"/>
            <a:ext cx="3846419" cy="288000"/>
          </a:xfrm>
          <a:solidFill>
            <a:srgbClr val="EE334E">
              <a:alpha val="66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Tiro con l’arco </a:t>
            </a:r>
            <a:r>
              <a:rPr lang="it-IT" dirty="0" err="1">
                <a:latin typeface="Arial"/>
                <a:cs typeface="Arial"/>
              </a:rPr>
              <a:t>ParalimpicO</a:t>
            </a:r>
            <a:endParaRPr lang="it-IT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959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23D64-4379-804E-BFF7-689AF12FD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291226" cy="3157358"/>
          </a:xfrm>
        </p:spPr>
        <p:txBody>
          <a:bodyPr/>
          <a:lstStyle/>
          <a:p>
            <a:r>
              <a:rPr lang="it-IT" sz="1400" dirty="0">
                <a:latin typeface="Arial"/>
                <a:cs typeface="Arial"/>
              </a:rPr>
              <a:t>Gareggiamo </a:t>
            </a:r>
            <a:r>
              <a:rPr lang="it-IT" sz="1400" b="1" dirty="0">
                <a:latin typeface="Arial"/>
                <a:cs typeface="Arial"/>
              </a:rPr>
              <a:t>singolarmente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r>
              <a:rPr lang="it-IT" sz="1400" dirty="0">
                <a:latin typeface="Arial"/>
                <a:cs typeface="Arial"/>
              </a:rPr>
              <a:t>Dobbiamo avere </a:t>
            </a:r>
            <a:r>
              <a:rPr lang="it-IT" sz="1400" b="1" dirty="0">
                <a:latin typeface="Arial"/>
                <a:cs typeface="Arial"/>
              </a:rPr>
              <a:t>braccia forti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molta forza nella parte superiore del corpo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r>
              <a:rPr lang="it-IT" sz="1400" dirty="0">
                <a:latin typeface="Arial"/>
                <a:cs typeface="Arial"/>
              </a:rPr>
              <a:t>Stiamo </a:t>
            </a:r>
            <a:r>
              <a:rPr lang="it-IT" sz="1400" b="1" dirty="0">
                <a:latin typeface="Arial"/>
                <a:cs typeface="Arial"/>
              </a:rPr>
              <a:t>sdraiati</a:t>
            </a:r>
            <a:r>
              <a:rPr lang="it-IT" sz="1400" dirty="0">
                <a:latin typeface="Arial"/>
                <a:cs typeface="Arial"/>
              </a:rPr>
              <a:t> su una </a:t>
            </a:r>
            <a:r>
              <a:rPr lang="it-IT" sz="1400" b="1" dirty="0">
                <a:latin typeface="Arial"/>
                <a:cs typeface="Arial"/>
              </a:rPr>
              <a:t>panca</a:t>
            </a:r>
            <a:r>
              <a:rPr lang="it-IT" sz="1400" dirty="0">
                <a:latin typeface="Arial"/>
                <a:cs typeface="Arial"/>
              </a:rPr>
              <a:t> speciale.</a:t>
            </a:r>
          </a:p>
          <a:p>
            <a:r>
              <a:rPr lang="it-IT" sz="1400" dirty="0">
                <a:latin typeface="Arial"/>
                <a:cs typeface="Arial"/>
              </a:rPr>
              <a:t>Ci sono dei </a:t>
            </a:r>
            <a:r>
              <a:rPr lang="it-IT" sz="1400" b="1" dirty="0">
                <a:latin typeface="Arial"/>
                <a:cs typeface="Arial"/>
              </a:rPr>
              <a:t>pesi</a:t>
            </a:r>
            <a:r>
              <a:rPr lang="it-IT" sz="1400" dirty="0">
                <a:latin typeface="Arial"/>
                <a:cs typeface="Arial"/>
              </a:rPr>
              <a:t> attaccati a un'asta che portiamo al petto.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376A7-44F4-1E48-BAE7-AD02DC349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33" y="340290"/>
            <a:ext cx="5075982" cy="276999"/>
          </a:xfrm>
        </p:spPr>
        <p:txBody>
          <a:bodyPr/>
          <a:lstStyle/>
          <a:p>
            <a:r>
              <a:rPr lang="it-IT"/>
              <a:t>Indovina lo sport Paralimpico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20259-32F6-9A47-B8DD-207E6A1D6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2 – Unità 1</a:t>
            </a:r>
          </a:p>
        </p:txBody>
      </p:sp>
      <p:pic>
        <p:nvPicPr>
          <p:cNvPr id="10" name="Picture Placeholder 9" descr="Photo of a Para powerlifter.">
            <a:extLst>
              <a:ext uri="{FF2B5EF4-FFF2-40B4-BE49-F238E27FC236}">
                <a16:creationId xmlns:a16="http://schemas.microsoft.com/office/drawing/2014/main" id="{C6840343-3CD9-8A42-A804-BA02B337301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5"/>
          <a:stretch/>
        </p:blipFill>
        <p:spPr>
          <a:xfrm>
            <a:off x="4753349" y="1080000"/>
            <a:ext cx="3851999" cy="2846112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1BB928-9B2D-6F42-9E47-3A80C234AC3C}"/>
              </a:ext>
            </a:extLst>
          </p:cNvPr>
          <p:cNvSpPr txBox="1"/>
          <p:nvPr/>
        </p:nvSpPr>
        <p:spPr>
          <a:xfrm>
            <a:off x="6797539" y="3714017"/>
            <a:ext cx="16081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Michael Steele/Getty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DF8DA-0408-CF42-A6E8-20B5AB8584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53349" y="2237880"/>
            <a:ext cx="3851998" cy="288000"/>
          </a:xfrm>
          <a:solidFill>
            <a:srgbClr val="EE334E">
              <a:alpha val="66000"/>
            </a:srgbClr>
          </a:solidFill>
        </p:spPr>
        <p:txBody>
          <a:bodyPr wrap="none" lIns="91440" tIns="90000" rIns="90000" bIns="72000" anchor="ctr" anchorCtr="0">
            <a:noAutofit/>
          </a:bodyPr>
          <a:lstStyle/>
          <a:p>
            <a:r>
              <a:rPr lang="it-IT" dirty="0">
                <a:latin typeface="Arial"/>
                <a:cs typeface="Arial"/>
              </a:rPr>
              <a:t>Pesistica Paralimpica</a:t>
            </a:r>
          </a:p>
        </p:txBody>
      </p:sp>
    </p:spTree>
    <p:extLst>
      <p:ext uri="{BB962C8B-B14F-4D97-AF65-F5344CB8AC3E}">
        <p14:creationId xmlns:p14="http://schemas.microsoft.com/office/powerpoint/2010/main" val="178801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 uiExpand="1" build="p" animBg="1"/>
    </p:bld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C0A2E679-6DE5-FC41-8943-760C78E72DE6}" vid="{5603ED94-1421-1143-BCD3-0E8E35B3DC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44C38-C675-4112-B61F-33151E5E88A4}"/>
</file>

<file path=customXml/itemProps2.xml><?xml version="1.0" encoding="utf-8"?>
<ds:datastoreItem xmlns:ds="http://schemas.openxmlformats.org/officeDocument/2006/customXml" ds:itemID="{A57CBB0F-CC69-4E84-8926-6141E41C8584}">
  <ds:schemaRefs>
    <ds:schemaRef ds:uri="http://purl.org/dc/terms/"/>
    <ds:schemaRef ds:uri="http://schemas.microsoft.com/office/infopath/2007/PartnerControls"/>
    <ds:schemaRef ds:uri="197e3b90-4a96-4b50-acb7-4b4cf18f2f61"/>
    <ds:schemaRef ds:uri="http://schemas.microsoft.com/office/2006/metadata/properties"/>
    <ds:schemaRef ds:uri="http://schemas.microsoft.com/office/2006/documentManagement/types"/>
    <ds:schemaRef ds:uri="http://purl.org/dc/dcmitype/"/>
    <ds:schemaRef ds:uri="9a189dc9-d6f3-4677-9259-4d48d639fba2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229088E-F12F-4327-8D14-F10FE42BB0D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362</TotalTime>
  <Words>646</Words>
  <Application>Microsoft Office PowerPoint</Application>
  <PresentationFormat>Presentazione su schermo (16:9)</PresentationFormat>
  <Paragraphs>99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I'mPOSSIBLE Guess The Para Sport</dc:title>
  <dc:subject>T2 U1</dc:subject>
  <dc:creator>International Paralympic Committee</dc:creator>
  <cp:keywords/>
  <dc:description/>
  <cp:lastModifiedBy>Emanuele D'Amico</cp:lastModifiedBy>
  <cp:revision>122</cp:revision>
  <dcterms:created xsi:type="dcterms:W3CDTF">2020-09-23T13:50:49Z</dcterms:created>
  <dcterms:modified xsi:type="dcterms:W3CDTF">2025-07-28T10:11:43Z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2025-07-28T10:12:40Z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682bbdac-8521-4038-832e-6cff2422bb64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