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sldIdLst>
    <p:sldId id="264" r:id="rId5"/>
    <p:sldId id="265" r:id="rId6"/>
    <p:sldId id="274" r:id="rId7"/>
    <p:sldId id="272" r:id="rId8"/>
    <p:sldId id="268" r:id="rId9"/>
    <p:sldId id="269" r:id="rId10"/>
    <p:sldId id="267" r:id="rId11"/>
    <p:sldId id="266" r:id="rId12"/>
    <p:sldId id="276" r:id="rId13"/>
    <p:sldId id="277" r:id="rId14"/>
    <p:sldId id="270" r:id="rId15"/>
    <p:sldId id="273" r:id="rId16"/>
    <p:sldId id="271" r:id="rId17"/>
    <p:sldId id="278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1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20" userDrawn="1">
          <p15:clr>
            <a:srgbClr val="A4A3A4"/>
          </p15:clr>
        </p15:guide>
        <p15:guide id="4" pos="2980" userDrawn="1">
          <p15:clr>
            <a:srgbClr val="A4A3A4"/>
          </p15:clr>
        </p15:guide>
        <p15:guide id="6" orient="horz" pos="277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o Shinohara" initials="KS" lastIdx="1" clrIdx="0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FF40FF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/>
    <p:restoredTop sz="75822" autoAdjust="0"/>
  </p:normalViewPr>
  <p:slideViewPr>
    <p:cSldViewPr snapToGrid="0" snapToObjects="1">
      <p:cViewPr varScale="1">
        <p:scale>
          <a:sx n="61" d="100"/>
          <a:sy n="61" d="100"/>
        </p:scale>
        <p:origin x="1378" y="34"/>
      </p:cViewPr>
      <p:guideLst>
        <p:guide orient="horz" pos="781"/>
        <p:guide pos="2880"/>
        <p:guide pos="5420"/>
        <p:guide pos="2980"/>
        <p:guide orient="horz" pos="2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39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9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51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23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07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alle studentesse e agli studenti di aggiungere</a:t>
            </a:r>
            <a:r>
              <a:rPr lang="it-IT" baseline="0" dirty="0"/>
              <a:t> nuove informazioni sullo sci di fondo Paralimpico ai loro cartelloni.</a:t>
            </a:r>
          </a:p>
          <a:p>
            <a:endParaRPr lang="en-GB" baseline="0" dirty="0"/>
          </a:p>
          <a:p>
            <a:r>
              <a:rPr lang="it-IT" baseline="0" dirty="0"/>
              <a:t>Ulteriori informazioni sullo sci di fondo Paralimpico sono disponibili all’indirizzo: https://www.paralympic.org/nordic-skiing/about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1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Iniziare chiedendo alle studentesse e agli studenti se sanno già qualcosa della disciplina dello sci di fondo Paralimpico.  </a:t>
            </a:r>
          </a:p>
          <a:p>
            <a:endParaRPr lang="en-GB" dirty="0"/>
          </a:p>
          <a:p>
            <a:r>
              <a:rPr lang="it-IT" dirty="0"/>
              <a:t>Presentare queste informazioni in modo che tutti possano vederle, su una lavagna (nera, bianca o a fogli mobili).  </a:t>
            </a:r>
          </a:p>
          <a:p>
            <a:endParaRPr lang="en-GB" dirty="0"/>
          </a:p>
          <a:p>
            <a:r>
              <a:rPr lang="it-IT" dirty="0"/>
              <a:t>Alla fine della presentazione PowerPoint si farà riferimento a queste informazioni.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Guardare il video </a:t>
            </a:r>
            <a:r>
              <a:rPr lang="it-IT" dirty="0"/>
              <a:t>‘</a:t>
            </a:r>
            <a:r>
              <a:rPr lang="it-IT" dirty="0" err="1"/>
              <a:t>I’mPOSSIBLE</a:t>
            </a:r>
            <a:r>
              <a:rPr lang="it-IT" dirty="0"/>
              <a:t>: sci di fondo Paralimpico’</a:t>
            </a:r>
            <a:r>
              <a:rPr lang="it-IT" baseline="0" dirty="0"/>
              <a:t> e presentare agli studenti le diapositive PowerPoint che seguono.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/>
              <a:t>Il video </a:t>
            </a:r>
            <a:r>
              <a:rPr lang="it-IT" baseline="0" dirty="0"/>
              <a:t>è disponibile nella playlist </a:t>
            </a:r>
            <a:r>
              <a:rPr lang="it-IT" baseline="0" dirty="0" err="1"/>
              <a:t>I’mPOSSIBLE</a:t>
            </a:r>
            <a:r>
              <a:rPr lang="it-IT" baseline="0" dirty="0"/>
              <a:t> dell’IPC su YouTube (https://www.youtube.com/</a:t>
            </a:r>
            <a:r>
              <a:rPr lang="it-IT" baseline="0" dirty="0" err="1"/>
              <a:t>playlist?list</a:t>
            </a:r>
            <a:r>
              <a:rPr lang="it-IT" baseline="0" dirty="0"/>
              <a:t>=PL6CBAXPeBajmZxy_8SXmqJrJFudmAmMuZ).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76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74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Gli atleti che praticano questo sport gareggiano in tre classi sportive basate sul tipo e sul grado della loro disabilità e sul modo in cui quest’ultima influenza le capacità e i movimenti necessari per i diversi eventi di sci di fondo </a:t>
            </a:r>
            <a:r>
              <a:rPr lang="it-IT" baseline="0" dirty="0" err="1"/>
              <a:t>Paralimpico</a:t>
            </a:r>
            <a:r>
              <a:rPr lang="it-IT" baseline="0" dirty="0"/>
              <a:t>. </a:t>
            </a:r>
          </a:p>
          <a:p>
            <a:endParaRPr lang="en-GB" baseline="0" dirty="0"/>
          </a:p>
          <a:p>
            <a:r>
              <a:rPr lang="it-IT" baseline="0" dirty="0"/>
              <a:t>Le classi sportive sono ulteriormente suddivise in modo da raggruppare atleti con limitazioni simili e farli gareggiare tra di loro.  </a:t>
            </a:r>
          </a:p>
          <a:p>
            <a:endParaRPr lang="en-GB" baseline="0" dirty="0"/>
          </a:p>
          <a:p>
            <a:r>
              <a:rPr lang="it-IT" baseline="0" dirty="0"/>
              <a:t>Gli sciatori in piedi con disabilità alle gambe gareggiano nelle classi sportive LW2-4. (LW: </a:t>
            </a:r>
            <a:r>
              <a:rPr lang="it-IT" baseline="0" dirty="0" err="1"/>
              <a:t>locomotion</a:t>
            </a:r>
            <a:r>
              <a:rPr lang="it-IT" baseline="0" dirty="0"/>
              <a:t>, </a:t>
            </a:r>
            <a:r>
              <a:rPr lang="it-IT" baseline="0" dirty="0" err="1"/>
              <a:t>winter</a:t>
            </a:r>
            <a:r>
              <a:rPr lang="it-IT" baseline="0" dirty="0"/>
              <a:t> o locomozione, inverno).</a:t>
            </a:r>
          </a:p>
          <a:p>
            <a:endParaRPr lang="en-GB" baseline="0" dirty="0"/>
          </a:p>
          <a:p>
            <a:r>
              <a:rPr lang="it-IT" baseline="0" dirty="0"/>
              <a:t>Gli sciatori in piedi con disabilità alle braccia gareggiano nelle classi sportive LW5-8.</a:t>
            </a:r>
          </a:p>
          <a:p>
            <a:endParaRPr lang="en-GB" baseline="0" dirty="0"/>
          </a:p>
          <a:p>
            <a:r>
              <a:rPr lang="it-IT" baseline="0" dirty="0"/>
              <a:t>Gli sciatori in piedi con disabilità alle gambe e alle braccia gareggiano nella classe sportiva LW9.</a:t>
            </a:r>
          </a:p>
          <a:p>
            <a:endParaRPr lang="en-GB" baseline="0" dirty="0"/>
          </a:p>
          <a:p>
            <a:r>
              <a:rPr lang="it-IT" baseline="0" dirty="0"/>
              <a:t>Gli sciatori seduti gareggiano nelle classi sportive LW10-12. Hanno tutti disabilità che riguardano il tronco e gli arti inferiori. </a:t>
            </a:r>
          </a:p>
          <a:p>
            <a:endParaRPr lang="en-GB" baseline="0" dirty="0"/>
          </a:p>
          <a:p>
            <a:r>
              <a:rPr lang="it-IT" baseline="0" dirty="0"/>
              <a:t>Gli sciatori con disabilità visiva gareggiano nelle classi sportive B1-3. (B: </a:t>
            </a:r>
            <a:r>
              <a:rPr lang="it-IT" baseline="0" dirty="0" err="1"/>
              <a:t>blind</a:t>
            </a:r>
            <a:r>
              <a:rPr lang="it-IT" baseline="0" dirty="0"/>
              <a:t> o cieco/persona con disabilità visiva).</a:t>
            </a:r>
          </a:p>
          <a:p>
            <a:endParaRPr lang="en-GB" baseline="0" dirty="0"/>
          </a:p>
          <a:p>
            <a:r>
              <a:rPr lang="it-IT" baseline="0" dirty="0"/>
              <a:t>Ulteriori informazioni sulle classi sportive dello sci di fondo </a:t>
            </a:r>
            <a:r>
              <a:rPr lang="it-IT" baseline="0" dirty="0" err="1"/>
              <a:t>Paralimpico</a:t>
            </a:r>
            <a:r>
              <a:rPr lang="it-IT" baseline="0" dirty="0"/>
              <a:t> sono disponibili all’indirizzo: https://www.paralympic.org/nordic-skiing/rules-and-regulations/classification.</a:t>
            </a:r>
          </a:p>
          <a:p>
            <a:endParaRPr lang="en-GB" baseline="0" dirty="0"/>
          </a:p>
          <a:p>
            <a:endParaRPr lang="en-GB" baseline="0" dirty="0"/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0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Utilizzare questo video per spiegare in maniera più approfondita come il tempo fattorizzato renda più equa la competizione tra atleti con disabilità diverse: </a:t>
            </a:r>
          </a:p>
          <a:p>
            <a:endParaRPr lang="en-GB" dirty="0"/>
          </a:p>
          <a:p>
            <a:r>
              <a:rPr lang="it-IT" dirty="0"/>
              <a:t>https://www.youtube.com/watch?v=YSoinqcnZlY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6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55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5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2037"/>
          <a:stretch/>
        </p:blipFill>
        <p:spPr>
          <a:xfrm>
            <a:off x="0" y="0"/>
            <a:ext cx="9144000" cy="14382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BF3CE05-A4A8-5A40-8F00-4111CDD4A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CE42F36-0E15-EFCE-9B88-E4D64B8C695C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AF54061D-8C67-33CE-5A66-E7A56F7EDE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C2B0BE76-DC10-931A-6624-709AA0CA54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1188"/>
          <a:stretch/>
        </p:blipFill>
        <p:spPr>
          <a:xfrm>
            <a:off x="0" y="0"/>
            <a:ext cx="9144000" cy="148195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9A0888E-3302-3044-AF56-803830A1B4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AE3E48-0849-BB61-0493-EBDEAB2EA838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C99A9A4-4119-3EB6-BDA2-FE65B22F2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962F4B3-7C5C-530E-4958-5394C07759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A9C5EFB-8809-894E-9501-DDCAE3B5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AB03AD8-6E17-2D44-A170-E2E9BDED84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0D6A53-1658-6B45-B27B-4B44BE7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C5AE40E-BF7F-824F-B333-CE3C54B3FB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8321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79EEA52-AC2D-B64A-9D87-1BE8022B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FA0EAEB-8B91-8A44-A7B9-E1DCF81610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5503"/>
          <a:stretch/>
        </p:blipFill>
        <p:spPr>
          <a:xfrm>
            <a:off x="0" y="0"/>
            <a:ext cx="9144000" cy="126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67B7392-20E3-985D-8E41-179E4E645EB7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D324F9B-E5C0-0FEE-DA28-54A9D159E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484A5659-5D48-5691-EB44-6A7286BEEF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0D6A53-1658-6B45-B27B-4B44BE7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E41F5CA-6828-0E47-94CD-30690E6E6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97B1E17-BD22-6E49-A799-E8CC4E92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BA0435-227B-C74D-AFC0-D09A7503A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8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061169729/8825bbd70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oto of several Para cross-country skiers">
            <a:extLst>
              <a:ext uri="{FF2B5EF4-FFF2-40B4-BE49-F238E27FC236}">
                <a16:creationId xmlns:a16="http://schemas.microsoft.com/office/drawing/2014/main" id="{41C5AFA8-F163-EC4B-9272-844529BEEA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033" b="30033"/>
          <a:stretch/>
        </p:blipFill>
        <p:spPr>
          <a:xfrm>
            <a:off x="-10800" y="2706300"/>
            <a:ext cx="9154800" cy="2437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B1FC1-8AC5-B949-92A9-8E33F9FB3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0CE75-80E1-6C47-8A6D-DD2887000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Scopriamo lo</a:t>
            </a:r>
            <a:br>
              <a:rPr lang="it-IT" dirty="0"/>
            </a:br>
            <a:r>
              <a:rPr lang="it-IT" dirty="0"/>
              <a:t>sci di fondo Paralimpico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CEEE2-B9F9-AA4B-B1DA-CC1CCD24B2C3}"/>
              </a:ext>
            </a:extLst>
          </p:cNvPr>
          <p:cNvSpPr txBox="1"/>
          <p:nvPr/>
        </p:nvSpPr>
        <p:spPr>
          <a:xfrm rot="16200000">
            <a:off x="-569360" y="3448724"/>
            <a:ext cx="1508426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© Thomas Lovelock per OIS/COI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B1A314E-CA36-9941-B600-75FDB58E56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2720" y="4638123"/>
            <a:ext cx="2769091" cy="1923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it-IT" dirty="0"/>
              <a:t>Presentazione della lezione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F0B7994-3F68-1A4B-B0E6-7F0CA8161E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2720" y="4865037"/>
            <a:ext cx="2042419" cy="1538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it-IT" dirty="0"/>
              <a:t>Fascia di età: 6-18 anni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8D67A58-E37F-874C-93B8-A298689A31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6" y="1129460"/>
            <a:ext cx="7558801" cy="974626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it-IT"/>
              <a:t>Scopriamo lo</a:t>
            </a:r>
            <a:br>
              <a:rPr lang="it-IT"/>
            </a:br>
            <a:r>
              <a:rPr lang="it-IT"/>
              <a:t>sci di fondo Paralimpico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2D8EDF5-600B-EE40-F4BF-93AED69859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Sciatori seduti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05C6A3B-E3BD-D34D-B5B3-2D5A5F5AF5D4}"/>
              </a:ext>
            </a:extLst>
          </p:cNvPr>
          <p:cNvSpPr txBox="1">
            <a:spLocks/>
          </p:cNvSpPr>
          <p:nvPr/>
        </p:nvSpPr>
        <p:spPr>
          <a:xfrm>
            <a:off x="544234" y="1275007"/>
            <a:ext cx="4033324" cy="243252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Le sciatrici e gli sciatori seduti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con disabilità agli arti inferiori usano la forza della parte superiore del corpo per correre sulla neve.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rgbClr val="FF0000"/>
                </a:solidFill>
                <a:latin typeface="Arial"/>
                <a:cs typeface="Arial"/>
              </a:rPr>
              <a:t>Le sciatrici e gli sciatori seduti usano i "</a:t>
            </a:r>
            <a:r>
              <a:rPr lang="it-IT" sz="1400" b="0" cap="none" dirty="0" err="1">
                <a:solidFill>
                  <a:srgbClr val="FF0000"/>
                </a:solidFill>
                <a:latin typeface="Arial"/>
                <a:cs typeface="Arial"/>
              </a:rPr>
              <a:t>sit</a:t>
            </a:r>
            <a:r>
              <a:rPr lang="it-IT" sz="1400" b="0" cap="none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1400" b="0" cap="none" dirty="0" err="1">
                <a:solidFill>
                  <a:srgbClr val="FF0000"/>
                </a:solidFill>
                <a:latin typeface="Arial"/>
                <a:cs typeface="Arial"/>
              </a:rPr>
              <a:t>skis</a:t>
            </a:r>
            <a:r>
              <a:rPr lang="it-IT" sz="1400" b="0" cap="none" dirty="0">
                <a:solidFill>
                  <a:srgbClr val="FF0000"/>
                </a:solidFill>
                <a:latin typeface="Arial"/>
                <a:cs typeface="Arial"/>
              </a:rPr>
              <a:t>": si tratta di speciali gusci montati su un paio di sci.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Usano i bastoncini per spingere gli sci su</a:t>
            </a:r>
            <a:br>
              <a:rPr lang="it-IT" sz="1400" b="0" cap="none" dirty="0">
                <a:solidFill>
                  <a:schemeClr val="tx1"/>
                </a:solidFill>
              </a:rPr>
            </a:br>
            <a:r>
              <a:rPr lang="it-IT" sz="1400" b="0" cap="none" dirty="0">
                <a:solidFill>
                  <a:schemeClr val="tx1"/>
                </a:solidFill>
              </a:rPr>
              <a:t>piste </a:t>
            </a:r>
            <a:r>
              <a:rPr lang="it-IT" sz="1400" b="0" cap="none" dirty="0" err="1">
                <a:solidFill>
                  <a:schemeClr val="tx1"/>
                </a:solidFill>
              </a:rPr>
              <a:t>pre</a:t>
            </a:r>
            <a:r>
              <a:rPr lang="it-IT" sz="1400" b="0" cap="none" dirty="0">
                <a:solidFill>
                  <a:schemeClr val="tx1"/>
                </a:solidFill>
              </a:rPr>
              <a:t>-tracciate.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ADF468-F671-8047-A55D-3CB6C24C5DAE}"/>
              </a:ext>
            </a:extLst>
          </p:cNvPr>
          <p:cNvGrpSpPr/>
          <p:nvPr/>
        </p:nvGrpSpPr>
        <p:grpSpPr>
          <a:xfrm>
            <a:off x="5278289" y="1239838"/>
            <a:ext cx="3498177" cy="2732722"/>
            <a:chOff x="4729684" y="1239838"/>
            <a:chExt cx="4125194" cy="3155034"/>
          </a:xfrm>
        </p:grpSpPr>
        <p:pic>
          <p:nvPicPr>
            <p:cNvPr id="13" name="Picture 12" descr="Photo of two Para cross-country skies">
              <a:extLst>
                <a:ext uri="{FF2B5EF4-FFF2-40B4-BE49-F238E27FC236}">
                  <a16:creationId xmlns:a16="http://schemas.microsoft.com/office/drawing/2014/main" id="{6990F32B-4EF5-9F4C-B5ED-FD25184199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546" r="6977"/>
            <a:stretch/>
          </p:blipFill>
          <p:spPr>
            <a:xfrm>
              <a:off x="4729684" y="1239838"/>
              <a:ext cx="3851999" cy="315503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C36000-11F1-0E4B-A4B1-986B744CD90F}"/>
                </a:ext>
              </a:extLst>
            </p:cNvPr>
            <p:cNvSpPr txBox="1"/>
            <p:nvPr/>
          </p:nvSpPr>
          <p:spPr>
            <a:xfrm rot="16200000">
              <a:off x="7681165" y="3105555"/>
              <a:ext cx="2098910" cy="248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dirty="0"/>
                <a:t>© Chung Sung-</a:t>
              </a:r>
              <a:r>
                <a:rPr lang="it-IT" sz="800" dirty="0" err="1"/>
                <a:t>Jun</a:t>
              </a:r>
              <a:r>
                <a:rPr lang="it-IT" sz="800" dirty="0"/>
                <a:t>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43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Eventi per sciatori seduti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43740C4-956B-FA4A-B393-58D41A665A54}"/>
              </a:ext>
            </a:extLst>
          </p:cNvPr>
          <p:cNvSpPr txBox="1">
            <a:spLocks/>
          </p:cNvSpPr>
          <p:nvPr/>
        </p:nvSpPr>
        <p:spPr>
          <a:xfrm>
            <a:off x="544233" y="1239838"/>
            <a:ext cx="4522797" cy="1406604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</a:rPr>
              <a:t>Eventi individuali e staffette maschili e femminili: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1,1 km </a:t>
            </a:r>
            <a:r>
              <a:rPr lang="it-IT" sz="1400" cap="none" dirty="0">
                <a:solidFill>
                  <a:schemeClr val="tx1"/>
                </a:solidFill>
              </a:rPr>
              <a:t>sprint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5 km (femminili) e 10 km (maschili) </a:t>
            </a:r>
            <a:r>
              <a:rPr lang="it-IT" sz="1400" cap="none" dirty="0">
                <a:solidFill>
                  <a:schemeClr val="tx1"/>
                </a:solidFill>
              </a:rPr>
              <a:t>media distanza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12 km (femminili) e 15 km (maschili) </a:t>
            </a:r>
            <a:r>
              <a:rPr lang="it-IT" sz="1400" cap="none" dirty="0">
                <a:solidFill>
                  <a:schemeClr val="tx1"/>
                </a:solidFill>
              </a:rPr>
              <a:t>lunga distanza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3686262-CF04-2D43-B060-05CF6411BBEF}"/>
              </a:ext>
            </a:extLst>
          </p:cNvPr>
          <p:cNvGrpSpPr/>
          <p:nvPr/>
        </p:nvGrpSpPr>
        <p:grpSpPr>
          <a:xfrm>
            <a:off x="5262880" y="1239838"/>
            <a:ext cx="3543139" cy="2756040"/>
            <a:chOff x="4758170" y="1239838"/>
            <a:chExt cx="4077379" cy="3168650"/>
          </a:xfrm>
        </p:grpSpPr>
        <p:pic>
          <p:nvPicPr>
            <p:cNvPr id="15" name="Picture 14" descr="Photo of a Para cross-country skier">
              <a:extLst>
                <a:ext uri="{FF2B5EF4-FFF2-40B4-BE49-F238E27FC236}">
                  <a16:creationId xmlns:a16="http://schemas.microsoft.com/office/drawing/2014/main" id="{C1827ED8-CE8B-D742-8367-349DED2BC2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3781"/>
            <a:stretch/>
          </p:blipFill>
          <p:spPr>
            <a:xfrm>
              <a:off x="4758170" y="1239838"/>
              <a:ext cx="3851999" cy="316865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25240E-F965-FD47-998E-58844D848FFD}"/>
                </a:ext>
              </a:extLst>
            </p:cNvPr>
            <p:cNvSpPr txBox="1"/>
            <p:nvPr/>
          </p:nvSpPr>
          <p:spPr>
            <a:xfrm rot="16200000">
              <a:off x="7693740" y="3266678"/>
              <a:ext cx="2035690" cy="247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dirty="0"/>
                <a:t>© Thomas Lovelock per OIS/COI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433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6"/>
            <a:ext cx="4332567" cy="235449"/>
          </a:xfrm>
        </p:spPr>
        <p:txBody>
          <a:bodyPr/>
          <a:lstStyle/>
          <a:p>
            <a:r>
              <a:rPr lang="it-IT"/>
              <a:t>Sciatori con disabilità visiva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CCC24B-0B68-6341-9538-F6A10A13994B}"/>
              </a:ext>
            </a:extLst>
          </p:cNvPr>
          <p:cNvGrpSpPr/>
          <p:nvPr/>
        </p:nvGrpSpPr>
        <p:grpSpPr>
          <a:xfrm>
            <a:off x="5325748" y="1239838"/>
            <a:ext cx="3544974" cy="2681922"/>
            <a:chOff x="5325748" y="1239838"/>
            <a:chExt cx="3544974" cy="2681922"/>
          </a:xfrm>
        </p:grpSpPr>
        <p:pic>
          <p:nvPicPr>
            <p:cNvPr id="15" name="Picture 14" descr="Photo of two Para cross-country skies">
              <a:extLst>
                <a:ext uri="{FF2B5EF4-FFF2-40B4-BE49-F238E27FC236}">
                  <a16:creationId xmlns:a16="http://schemas.microsoft.com/office/drawing/2014/main" id="{0D930677-C6FC-874C-A043-1B27AC9FB02E}"/>
                </a:ext>
              </a:extLst>
            </p:cNvPr>
            <p:cNvPicPr>
              <a:picLocks/>
            </p:cNvPicPr>
            <p:nvPr/>
          </p:nvPicPr>
          <p:blipFill rotWithShape="1">
            <a:blip r:embed="rId3"/>
            <a:srcRect l="18764" r="-94"/>
            <a:stretch/>
          </p:blipFill>
          <p:spPr>
            <a:xfrm>
              <a:off x="5325748" y="1239838"/>
              <a:ext cx="3278502" cy="2681922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970956" y="3021994"/>
              <a:ext cx="15840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© Maddie Meyer/Getty Images</a:t>
              </a:r>
            </a:p>
          </p:txBody>
        </p:sp>
      </p:grp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7B3521C-7833-FE49-A1E0-5F3F08D4ACA6}"/>
              </a:ext>
            </a:extLst>
          </p:cNvPr>
          <p:cNvSpPr txBox="1">
            <a:spLocks/>
          </p:cNvSpPr>
          <p:nvPr/>
        </p:nvSpPr>
        <p:spPr>
          <a:xfrm>
            <a:off x="544234" y="1239838"/>
            <a:ext cx="4027766" cy="148354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sciatrici e gli sciatori con disabilità visiva</a:t>
            </a:r>
            <a:br>
              <a:rPr lang="it-IT" sz="1400" b="0" cap="none" dirty="0"/>
            </a:b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sono assistiti da una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guida vedente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endParaRPr lang="it-IT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rgbClr val="FF0000"/>
                </a:solidFill>
                <a:latin typeface="Arial"/>
                <a:cs typeface="Arial"/>
              </a:rPr>
              <a:t>La guida scia davanti alla sciatrice o allo sciatore avvertendolo di</a:t>
            </a:r>
            <a:r>
              <a:rPr lang="it-IT" sz="1400" cap="none" dirty="0">
                <a:solidFill>
                  <a:srgbClr val="FF0000"/>
                </a:solidFill>
                <a:latin typeface="Arial"/>
                <a:cs typeface="Arial"/>
              </a:rPr>
              <a:t> pericoli</a:t>
            </a:r>
            <a:r>
              <a:rPr lang="it-IT" sz="1400" b="0" cap="none" dirty="0">
                <a:solidFill>
                  <a:srgbClr val="FF0000"/>
                </a:solidFill>
                <a:latin typeface="Arial"/>
                <a:cs typeface="Arial"/>
              </a:rPr>
              <a:t> quali pendenze, discese, avvallamenti e curve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4756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 di fondo Paralimpico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4A4EE8-D431-8140-8BF1-7B4D555B7505}"/>
              </a:ext>
            </a:extLst>
          </p:cNvPr>
          <p:cNvGrpSpPr/>
          <p:nvPr/>
        </p:nvGrpSpPr>
        <p:grpSpPr>
          <a:xfrm>
            <a:off x="5516878" y="1224554"/>
            <a:ext cx="3298332" cy="2821744"/>
            <a:chOff x="5120591" y="1224553"/>
            <a:chExt cx="3721697" cy="318393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7817BF3-3FF2-F04D-A47A-E7215E998F96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l="17627" t="-1" r="9471" b="-2"/>
            <a:stretch/>
          </p:blipFill>
          <p:spPr>
            <a:xfrm>
              <a:off x="5120591" y="1224553"/>
              <a:ext cx="3483657" cy="3183935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751053" y="3317254"/>
              <a:ext cx="1939371" cy="243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dirty="0"/>
                <a:t>© Thomas Lovelock per OIS/COI</a:t>
              </a:r>
            </a:p>
          </p:txBody>
        </p:sp>
      </p:grp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04D0F06-54B7-044F-83D1-CC7BDD5420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1142" y="1242257"/>
            <a:ext cx="4425892" cy="3099375"/>
          </a:xfrm>
        </p:spPr>
        <p:txBody>
          <a:bodyPr/>
          <a:lstStyle/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Durante i Giochi Paralimpici Invernali di </a:t>
            </a:r>
            <a:r>
              <a:rPr lang="it-IT" sz="1400" b="0" cap="none" dirty="0" err="1">
                <a:solidFill>
                  <a:schemeClr val="tx1"/>
                </a:solidFill>
                <a:latin typeface="Arial"/>
                <a:cs typeface="Arial"/>
              </a:rPr>
              <a:t>PyeongChang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br>
              <a:rPr lang="it-IT" sz="1400" b="0" cap="none" dirty="0"/>
            </a:b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del 2018, che si sono tenuti in Corea del Sud, la </a:t>
            </a:r>
            <a:r>
              <a:rPr lang="it-IT" sz="1400" cap="none" dirty="0">
                <a:latin typeface="Arial"/>
                <a:cs typeface="Arial"/>
              </a:rPr>
              <a:t> </a:t>
            </a:r>
            <a:br>
              <a:rPr lang="it-IT" sz="1400" cap="none" dirty="0"/>
            </a:br>
            <a:r>
              <a:rPr lang="it-IT" sz="1400" cap="none" dirty="0">
                <a:solidFill>
                  <a:schemeClr val="accent1"/>
                </a:solidFill>
                <a:latin typeface="Arial"/>
                <a:cs typeface="Arial"/>
              </a:rPr>
              <a:t>squadra maschile ucraina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ha conquistato la medaglia </a:t>
            </a:r>
            <a:br>
              <a:rPr lang="it-IT" sz="1400" b="0" cap="none" dirty="0"/>
            </a:b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d’oro nella staffetta 4 x 5 km.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Il tuo Paese sarà rappresentato nello sci di fondo </a:t>
            </a:r>
            <a:br>
              <a:rPr lang="it-IT" sz="1400" b="0" cap="none" dirty="0"/>
            </a:b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Paralimpico ai prossimi Giochi Paralimpici Invernali?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Mostra il tuo sostegno alle atlete e agli atleti Paralimpici</a:t>
            </a:r>
            <a:b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e segui il loro percorso mentre si preparano per i Giochi</a:t>
            </a:r>
            <a:b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e vi prendono parte.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endParaRPr lang="en-GB" sz="1400" b="0" cap="none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248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770263" cy="178061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Che cosa hai imparato</a:t>
            </a:r>
            <a:br>
              <a:rPr lang="en-US" dirty="0"/>
            </a:br>
            <a:r>
              <a:rPr lang="it-IT" sz="1800" cap="none" dirty="0">
                <a:latin typeface="Arial"/>
                <a:cs typeface="Arial"/>
              </a:rPr>
              <a:t>dello sci di fondo Paralimpico?</a:t>
            </a:r>
            <a:endParaRPr lang="it-IT" dirty="0"/>
          </a:p>
          <a:p>
            <a:pPr>
              <a:lnSpc>
                <a:spcPts val="2500"/>
              </a:lnSpc>
            </a:pPr>
            <a:endParaRPr lang="it-IT" sz="1800" cap="none" dirty="0">
              <a:latin typeface="Arial"/>
              <a:cs typeface="Arial"/>
            </a:endParaRPr>
          </a:p>
          <a:p>
            <a:pPr>
              <a:lnSpc>
                <a:spcPts val="2500"/>
              </a:lnSpc>
            </a:pPr>
            <a:r>
              <a:rPr lang="it-IT" sz="1800" cap="none" dirty="0"/>
              <a:t>Quali altre informazioni/immagini</a:t>
            </a:r>
            <a:br>
              <a:rPr lang="it-IT" sz="1800" cap="none" dirty="0"/>
            </a:br>
            <a:r>
              <a:rPr lang="it-IT" sz="1800" cap="none" dirty="0"/>
              <a:t>puoi aggiungere al tuo cartellone?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 di fondo Paralimpico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53E6C75-2B49-B740-A091-5A8AC2C41C41}"/>
              </a:ext>
            </a:extLst>
          </p:cNvPr>
          <p:cNvGrpSpPr/>
          <p:nvPr/>
        </p:nvGrpSpPr>
        <p:grpSpPr>
          <a:xfrm>
            <a:off x="5293360" y="1140508"/>
            <a:ext cx="3521853" cy="2895703"/>
            <a:chOff x="5293360" y="1140598"/>
            <a:chExt cx="3521853" cy="2893007"/>
          </a:xfrm>
        </p:grpSpPr>
        <p:pic>
          <p:nvPicPr>
            <p:cNvPr id="9" name="Picture 8" descr="Photo of a Para cross-country skier">
              <a:extLst>
                <a:ext uri="{FF2B5EF4-FFF2-40B4-BE49-F238E27FC236}">
                  <a16:creationId xmlns:a16="http://schemas.microsoft.com/office/drawing/2014/main" id="{88CD2FC4-6F43-DC45-958D-D0B108BBE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036" t="3241" r="14690" b="1618"/>
            <a:stretch/>
          </p:blipFill>
          <p:spPr>
            <a:xfrm>
              <a:off x="5293360" y="1140598"/>
              <a:ext cx="3306407" cy="278196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09F8F8-774B-B34E-B965-188F6660B4B5}"/>
                </a:ext>
              </a:extLst>
            </p:cNvPr>
            <p:cNvSpPr txBox="1"/>
            <p:nvPr/>
          </p:nvSpPr>
          <p:spPr>
            <a:xfrm rot="16200000">
              <a:off x="7854525" y="3072918"/>
              <a:ext cx="170593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Chung Sung-</a:t>
              </a:r>
              <a:r>
                <a:rPr lang="it-IT" sz="800" dirty="0" err="1"/>
                <a:t>Jun</a:t>
              </a:r>
              <a:r>
                <a:rPr lang="it-IT" sz="800" dirty="0"/>
                <a:t>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732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795637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Che cosa sai dello sci di </a:t>
            </a:r>
            <a:br>
              <a:rPr lang="it-IT" sz="1800" cap="none" dirty="0">
                <a:latin typeface="Arial"/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fondo Paralimpico?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 di fondo Paralimpico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FC3393-BB80-C547-8C20-F839778995FD}"/>
              </a:ext>
            </a:extLst>
          </p:cNvPr>
          <p:cNvGrpSpPr/>
          <p:nvPr/>
        </p:nvGrpSpPr>
        <p:grpSpPr>
          <a:xfrm>
            <a:off x="3566160" y="1194724"/>
            <a:ext cx="5231877" cy="2835330"/>
            <a:chOff x="3566160" y="1635760"/>
            <a:chExt cx="5231877" cy="2835330"/>
          </a:xfrm>
        </p:grpSpPr>
        <p:pic>
          <p:nvPicPr>
            <p:cNvPr id="11" name="Picture 10" descr="Photo of several Para cross-country skiers">
              <a:extLst>
                <a:ext uri="{FF2B5EF4-FFF2-40B4-BE49-F238E27FC236}">
                  <a16:creationId xmlns:a16="http://schemas.microsoft.com/office/drawing/2014/main" id="{F0185324-1610-C341-9318-B7E7358E7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80" t="24930" r="7784"/>
            <a:stretch/>
          </p:blipFill>
          <p:spPr>
            <a:xfrm>
              <a:off x="3566160" y="1635760"/>
              <a:ext cx="5038090" cy="2754051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8146736" y="3819790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893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337C9E61-0164-624E-A941-C8116AEE8A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32" b="20454"/>
          <a:stretch/>
        </p:blipFill>
        <p:spPr>
          <a:xfrm>
            <a:off x="0" y="896471"/>
            <a:ext cx="9145499" cy="301512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6"/>
            <a:ext cx="6975912" cy="235449"/>
          </a:xfrm>
        </p:spPr>
        <p:txBody>
          <a:bodyPr/>
          <a:lstStyle/>
          <a:p>
            <a:r>
              <a:rPr lang="it-IT">
                <a:latin typeface="Arial"/>
                <a:cs typeface="Arial"/>
              </a:rPr>
              <a:t>I’</a:t>
            </a:r>
            <a:r>
              <a:rPr lang="it-IT" cap="none">
                <a:latin typeface="Arial"/>
                <a:cs typeface="Arial"/>
              </a:rPr>
              <a:t>m</a:t>
            </a:r>
            <a:r>
              <a:rPr lang="it-IT">
                <a:latin typeface="Arial"/>
                <a:cs typeface="Arial"/>
              </a:rPr>
              <a:t>POSSIBLE</a:t>
            </a:r>
            <a:r>
              <a:rPr lang="it-IT" dirty="0">
                <a:latin typeface="Arial"/>
                <a:cs typeface="Arial"/>
              </a:rPr>
              <a:t> – Sci di fondo Paralimpico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B4D78BF-ECDA-684E-A97F-1BF9947DB733}"/>
              </a:ext>
            </a:extLst>
          </p:cNvPr>
          <p:cNvGrpSpPr/>
          <p:nvPr/>
        </p:nvGrpSpPr>
        <p:grpSpPr>
          <a:xfrm>
            <a:off x="3883843" y="1883593"/>
            <a:ext cx="1376314" cy="1376314"/>
            <a:chOff x="6212461" y="1676400"/>
            <a:chExt cx="1790700" cy="17907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981776-D0B2-3345-845E-4875D52DC011}"/>
                </a:ext>
              </a:extLst>
            </p:cNvPr>
            <p:cNvSpPr/>
            <p:nvPr/>
          </p:nvSpPr>
          <p:spPr>
            <a:xfrm rot="21380782">
              <a:off x="6627044" y="2102177"/>
              <a:ext cx="914400" cy="961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A close up of a sign&#10;&#10;Description automatically generated">
              <a:extLst>
                <a:ext uri="{FF2B5EF4-FFF2-40B4-BE49-F238E27FC236}">
                  <a16:creationId xmlns:a16="http://schemas.microsoft.com/office/drawing/2014/main" id="{203794D9-765F-C847-8778-034EA0440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12461" y="1676400"/>
              <a:ext cx="1790700" cy="1790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207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5" y="1260000"/>
            <a:ext cx="4552528" cy="3199081"/>
          </a:xfrm>
        </p:spPr>
        <p:txBody>
          <a:bodyPr/>
          <a:lstStyle/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Lo sci di fondo Paralimpico è uno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 sport invernale </a:t>
            </a:r>
            <a:b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per</a:t>
            </a:r>
            <a:r>
              <a:rPr lang="it-IT" sz="1300" b="0" cap="none" dirty="0">
                <a:latin typeface="Arial"/>
                <a:cs typeface="Arial"/>
              </a:rPr>
              <a:t> 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atlete e atleti con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disabilità fisiche 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visive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È simile allo sport Olimpico dello sci di fondo,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in cui gareggiano atlete e atleti che non hanno disabilità.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Gli sciatori abbinano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resistenza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velocità 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agilità </a:t>
            </a:r>
            <a:b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per</a:t>
            </a:r>
            <a:r>
              <a:rPr lang="it-IT" sz="1300" b="0" cap="none" dirty="0">
                <a:latin typeface="Arial"/>
                <a:cs typeface="Arial"/>
              </a:rPr>
              <a:t> 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percorrere circuiti di breve, media e lunga distanza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con tratti pianeggianti, in salita e in discesa della </a:t>
            </a:r>
            <a:b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stessa lunghezza. 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</a:rPr>
              <a:t>Le distanze variano da 1,1 a 20 km.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endParaRPr lang="en-GB" sz="1300" b="0" cap="none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 di fondo Paralimpico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BF47FD-3BD8-BB45-8839-4DE3A2973D9F}"/>
              </a:ext>
            </a:extLst>
          </p:cNvPr>
          <p:cNvGrpSpPr/>
          <p:nvPr/>
        </p:nvGrpSpPr>
        <p:grpSpPr>
          <a:xfrm>
            <a:off x="5059680" y="1239839"/>
            <a:ext cx="3987416" cy="2755786"/>
            <a:chOff x="4572000" y="1239838"/>
            <a:chExt cx="4583642" cy="3167851"/>
          </a:xfrm>
        </p:grpSpPr>
        <p:pic>
          <p:nvPicPr>
            <p:cNvPr id="16" name="Picture 15" descr="Photo of several Para cross-country skiers">
              <a:extLst>
                <a:ext uri="{FF2B5EF4-FFF2-40B4-BE49-F238E27FC236}">
                  <a16:creationId xmlns:a16="http://schemas.microsoft.com/office/drawing/2014/main" id="{60EE3C67-D779-7E4A-9207-80EDE09BCD5E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l="1997" r="6716"/>
            <a:stretch/>
          </p:blipFill>
          <p:spPr>
            <a:xfrm>
              <a:off x="4572000" y="1239838"/>
              <a:ext cx="4340931" cy="3167851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8027503" y="3279549"/>
              <a:ext cx="2013567" cy="242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dirty="0"/>
                <a:t>© Thomas Lovelock per OIS/COI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40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Classi sportive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A375E93-1269-7247-BF61-EFC3DB98E410}"/>
              </a:ext>
            </a:extLst>
          </p:cNvPr>
          <p:cNvGrpSpPr/>
          <p:nvPr/>
        </p:nvGrpSpPr>
        <p:grpSpPr>
          <a:xfrm>
            <a:off x="4947920" y="1239839"/>
            <a:ext cx="3895378" cy="2699851"/>
            <a:chOff x="4321486" y="1239838"/>
            <a:chExt cx="4552123" cy="3155035"/>
          </a:xfrm>
        </p:grpSpPr>
        <p:pic>
          <p:nvPicPr>
            <p:cNvPr id="14" name="Picture 13" descr="Photo of several Para cross-country skiers">
              <a:extLst>
                <a:ext uri="{FF2B5EF4-FFF2-40B4-BE49-F238E27FC236}">
                  <a16:creationId xmlns:a16="http://schemas.microsoft.com/office/drawing/2014/main" id="{08F5040B-BD10-AD49-AE5C-E93C36B6A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99" r="9303"/>
            <a:stretch/>
          </p:blipFill>
          <p:spPr>
            <a:xfrm>
              <a:off x="4321486" y="1239838"/>
              <a:ext cx="4282846" cy="315503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639003" y="3160267"/>
              <a:ext cx="2217445" cy="25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dirty="0"/>
                <a:t>© Thomas Lovelock per OIS/COI</a:t>
              </a:r>
            </a:p>
          </p:txBody>
        </p:sp>
      </p:grp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DBBBB32-E67F-4441-B0CB-9FF614E6326A}"/>
              </a:ext>
            </a:extLst>
          </p:cNvPr>
          <p:cNvSpPr txBox="1">
            <a:spLocks/>
          </p:cNvSpPr>
          <p:nvPr/>
        </p:nvSpPr>
        <p:spPr>
          <a:xfrm>
            <a:off x="544235" y="1239838"/>
            <a:ext cx="4153890" cy="1201419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che praticano questo sport gareggiano in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 tre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classi sportive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tre classi sono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in piedi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seduti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br>
              <a:rPr lang="it-IT" sz="1400" b="0" cap="none" dirty="0"/>
            </a:b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con disabilità visiva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9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Tempo fattorizzato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D3ACB6-79D6-BC4C-8EEE-CF3E53679E73}"/>
              </a:ext>
            </a:extLst>
          </p:cNvPr>
          <p:cNvGrpSpPr/>
          <p:nvPr/>
        </p:nvGrpSpPr>
        <p:grpSpPr>
          <a:xfrm>
            <a:off x="5313679" y="1239839"/>
            <a:ext cx="3511934" cy="2680952"/>
            <a:chOff x="4902174" y="1239839"/>
            <a:chExt cx="3950334" cy="3015619"/>
          </a:xfrm>
        </p:grpSpPr>
        <p:pic>
          <p:nvPicPr>
            <p:cNvPr id="13" name="Picture 12" descr="Photo of several Para cross-country skiers">
              <a:extLst>
                <a:ext uri="{FF2B5EF4-FFF2-40B4-BE49-F238E27FC236}">
                  <a16:creationId xmlns:a16="http://schemas.microsoft.com/office/drawing/2014/main" id="{21D787C7-0D4F-B646-83AE-306FE8F01691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l="8713" r="8713"/>
            <a:stretch/>
          </p:blipFill>
          <p:spPr>
            <a:xfrm>
              <a:off x="4902174" y="1239839"/>
              <a:ext cx="3707994" cy="3015619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779117" y="3182068"/>
              <a:ext cx="1904443" cy="242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20F06A7-2AEA-C140-A48B-DF83DDD278B0}"/>
              </a:ext>
            </a:extLst>
          </p:cNvPr>
          <p:cNvSpPr txBox="1">
            <a:spLocks/>
          </p:cNvSpPr>
          <p:nvPr/>
        </p:nvSpPr>
        <p:spPr>
          <a:xfrm>
            <a:off x="544233" y="1239838"/>
            <a:ext cx="4243235" cy="1765676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>
                <a:solidFill>
                  <a:schemeClr val="tx1"/>
                </a:solidFill>
              </a:rPr>
              <a:t>Per ogni classe sportiva il tempo effettivo rilevato</a:t>
            </a:r>
            <a:br>
              <a:rPr lang="it-IT" sz="1400" b="0" cap="none">
                <a:solidFill>
                  <a:schemeClr val="tx1"/>
                </a:solidFill>
              </a:rPr>
            </a:br>
            <a:r>
              <a:rPr lang="it-IT" sz="1400" b="0" cap="none">
                <a:solidFill>
                  <a:schemeClr val="tx1"/>
                </a:solidFill>
              </a:rPr>
              <a:t>di ogni atleta viene regolato con un</a:t>
            </a:r>
            <a:br>
              <a:rPr lang="it-IT" sz="1400" b="0" cap="none">
                <a:solidFill>
                  <a:schemeClr val="tx1"/>
                </a:solidFill>
              </a:rPr>
            </a:br>
            <a:r>
              <a:rPr lang="it-IT" sz="1400" cap="none">
                <a:solidFill>
                  <a:schemeClr val="tx1"/>
                </a:solidFill>
              </a:rPr>
              <a:t>fattore di adeguamento</a:t>
            </a:r>
            <a:r>
              <a:rPr lang="it-IT" sz="1400" b="0" cap="none">
                <a:solidFill>
                  <a:schemeClr val="tx1"/>
                </a:solidFill>
              </a:rPr>
              <a:t> in base alla disabilità. </a:t>
            </a:r>
            <a:br>
              <a:rPr lang="it-IT" sz="1400" b="0" cap="none">
                <a:solidFill>
                  <a:schemeClr val="tx1"/>
                </a:solidFill>
              </a:rPr>
            </a:br>
            <a:r>
              <a:rPr lang="it-IT" sz="1400" b="0" cap="none">
                <a:solidFill>
                  <a:schemeClr val="tx1"/>
                </a:solidFill>
              </a:rPr>
              <a:t>Questa procedura viene chiamata </a:t>
            </a:r>
            <a:r>
              <a:rPr lang="it-IT" sz="1400" cap="none">
                <a:solidFill>
                  <a:schemeClr val="tx1"/>
                </a:solidFill>
              </a:rPr>
              <a:t>tempo fattorizzato</a:t>
            </a:r>
            <a:r>
              <a:rPr lang="it-IT" sz="1400" b="0" cap="none">
                <a:solidFill>
                  <a:schemeClr val="tx1"/>
                </a:solidFill>
              </a:rPr>
              <a:t>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>
                <a:solidFill>
                  <a:schemeClr val="tx1"/>
                </a:solidFill>
              </a:rPr>
              <a:t>Rende la competizione </a:t>
            </a:r>
            <a:r>
              <a:rPr lang="it-IT" sz="1400" cap="none">
                <a:solidFill>
                  <a:schemeClr val="tx1"/>
                </a:solidFill>
              </a:rPr>
              <a:t>più equa</a:t>
            </a:r>
            <a:r>
              <a:rPr lang="it-IT" sz="1400" b="0" cap="none">
                <a:solidFill>
                  <a:schemeClr val="tx1"/>
                </a:solidFill>
              </a:rPr>
              <a:t> perché ogni atleta, indipendentemente dalla propria disabilità,</a:t>
            </a:r>
            <a:br>
              <a:rPr lang="it-IT" sz="1400" b="0" cap="none">
                <a:solidFill>
                  <a:schemeClr val="tx1"/>
                </a:solidFill>
              </a:rPr>
            </a:br>
            <a:r>
              <a:rPr lang="it-IT" sz="1400" b="0" cap="none">
                <a:solidFill>
                  <a:schemeClr val="tx1"/>
                </a:solidFill>
              </a:rPr>
              <a:t>ha </a:t>
            </a:r>
            <a:r>
              <a:rPr lang="it-IT" sz="1400" cap="none">
                <a:solidFill>
                  <a:schemeClr val="tx1"/>
                </a:solidFill>
              </a:rPr>
              <a:t>la stessa </a:t>
            </a:r>
            <a:r>
              <a:rPr lang="it-IT" sz="1400" b="0" cap="none">
                <a:solidFill>
                  <a:schemeClr val="tx1"/>
                </a:solidFill>
              </a:rPr>
              <a:t>possibilità di vincere la gara.</a:t>
            </a:r>
          </a:p>
        </p:txBody>
      </p:sp>
    </p:spTree>
    <p:extLst>
      <p:ext uri="{BB962C8B-B14F-4D97-AF65-F5344CB8AC3E}">
        <p14:creationId xmlns:p14="http://schemas.microsoft.com/office/powerpoint/2010/main" val="1199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Sciatori in piedi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43F02D7-D69B-FC49-A502-FC9CD1D24DB4}"/>
              </a:ext>
            </a:extLst>
          </p:cNvPr>
          <p:cNvSpPr txBox="1">
            <a:spLocks/>
          </p:cNvSpPr>
          <p:nvPr/>
        </p:nvSpPr>
        <p:spPr>
          <a:xfrm>
            <a:off x="544233" y="1239838"/>
            <a:ext cx="3586333" cy="1765676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Le sciatrici e gli sciatori in piedi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utilizzano uno o due sci con o senza bastoncini. Utilizzano scarponi leggeri e flessibili, fissati allo sci solo in corrispondenza delle dita dei piedi.  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endParaRPr lang="en-GB" sz="1400" b="0" cap="none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C5EB85-33BD-0D48-8379-07FD53657208}"/>
              </a:ext>
            </a:extLst>
          </p:cNvPr>
          <p:cNvGrpSpPr/>
          <p:nvPr/>
        </p:nvGrpSpPr>
        <p:grpSpPr>
          <a:xfrm>
            <a:off x="5193133" y="1239838"/>
            <a:ext cx="3581325" cy="2844684"/>
            <a:chOff x="4731198" y="1239838"/>
            <a:chExt cx="4120958" cy="3207474"/>
          </a:xfrm>
        </p:grpSpPr>
        <p:pic>
          <p:nvPicPr>
            <p:cNvPr id="13" name="Picture 12" descr="Photo of two Para cross-country skies">
              <a:extLst>
                <a:ext uri="{FF2B5EF4-FFF2-40B4-BE49-F238E27FC236}">
                  <a16:creationId xmlns:a16="http://schemas.microsoft.com/office/drawing/2014/main" id="{BDD8A9FE-A328-A748-AF54-5548FE2C1967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l="9099" r="9099"/>
            <a:stretch/>
          </p:blipFill>
          <p:spPr>
            <a:xfrm>
              <a:off x="4731198" y="1239838"/>
              <a:ext cx="3873052" cy="3149968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800517-FB48-3441-9229-74D2C893C0D4}"/>
                </a:ext>
              </a:extLst>
            </p:cNvPr>
            <p:cNvSpPr txBox="1"/>
            <p:nvPr/>
          </p:nvSpPr>
          <p:spPr>
            <a:xfrm rot="16200000">
              <a:off x="7801786" y="3396941"/>
              <a:ext cx="1852834" cy="247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dirty="0"/>
                <a:t>© Buda Mendes/Getty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99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Sciatori in piedi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744A7F-C5BD-EE4D-AB35-78DBB34EC2EC}"/>
              </a:ext>
            </a:extLst>
          </p:cNvPr>
          <p:cNvGrpSpPr/>
          <p:nvPr/>
        </p:nvGrpSpPr>
        <p:grpSpPr>
          <a:xfrm>
            <a:off x="6319520" y="2656067"/>
            <a:ext cx="2284730" cy="1305300"/>
            <a:chOff x="6075748" y="2963915"/>
            <a:chExt cx="2528503" cy="1444571"/>
          </a:xfrm>
        </p:grpSpPr>
        <p:pic>
          <p:nvPicPr>
            <p:cNvPr id="13" name="Picture 12" descr="Photo of a Para cross-country skier">
              <a:extLst>
                <a:ext uri="{FF2B5EF4-FFF2-40B4-BE49-F238E27FC236}">
                  <a16:creationId xmlns:a16="http://schemas.microsoft.com/office/drawing/2014/main" id="{7AC5281A-6E9E-3045-B4B1-FDF37C745572}"/>
                </a:ext>
              </a:extLst>
            </p:cNvPr>
            <p:cNvPicPr>
              <a:picLocks/>
            </p:cNvPicPr>
            <p:nvPr/>
          </p:nvPicPr>
          <p:blipFill rotWithShape="1">
            <a:blip r:embed="rId3"/>
            <a:srcRect l="-720" t="14302" r="720"/>
            <a:stretch/>
          </p:blipFill>
          <p:spPr>
            <a:xfrm>
              <a:off x="6075748" y="2963915"/>
              <a:ext cx="2528503" cy="1444571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>
              <a:off x="7063769" y="4179428"/>
              <a:ext cx="15359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Lintao</a:t>
              </a:r>
              <a:r>
                <a:rPr lang="it-IT" sz="800" dirty="0"/>
                <a:t> Zhang/Getty Images</a:t>
              </a:r>
            </a:p>
          </p:txBody>
        </p:sp>
      </p:grp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179D104-A5EB-5D45-848B-32666DE65E52}"/>
              </a:ext>
            </a:extLst>
          </p:cNvPr>
          <p:cNvSpPr txBox="1">
            <a:spLocks/>
          </p:cNvSpPr>
          <p:nvPr/>
        </p:nvSpPr>
        <p:spPr>
          <a:xfrm>
            <a:off x="544234" y="1239838"/>
            <a:ext cx="5572086" cy="2945486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tecniche di sci utilizzate nello sci di fondo Paralimpico sono due.</a:t>
            </a:r>
          </a:p>
          <a:p>
            <a:pPr>
              <a:lnSpc>
                <a:spcPts val="3000"/>
              </a:lnSpc>
              <a:buClr>
                <a:srgbClr val="EE334E"/>
              </a:buClr>
            </a:pPr>
            <a:r>
              <a:rPr lang="it-IT" sz="1600" cap="none" dirty="0">
                <a:solidFill>
                  <a:schemeClr val="accent1"/>
                </a:solidFill>
                <a:latin typeface="Arial"/>
                <a:cs typeface="Arial"/>
              </a:rPr>
              <a:t> TECNICA CLASSICA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Gli sci rimangono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paralleli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l'uno all'altro.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sciatrici e gli sciatori seguono piste </a:t>
            </a:r>
            <a:r>
              <a:rPr lang="it-IT" sz="1400" b="0" cap="none" dirty="0" err="1">
                <a:solidFill>
                  <a:schemeClr val="tx1"/>
                </a:solidFill>
                <a:latin typeface="Arial"/>
                <a:cs typeface="Arial"/>
              </a:rPr>
              <a:t>pre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-tracciate sulla neve. </a:t>
            </a:r>
          </a:p>
          <a:p>
            <a:pPr>
              <a:lnSpc>
                <a:spcPts val="3000"/>
              </a:lnSpc>
              <a:buClr>
                <a:srgbClr val="EE334E"/>
              </a:buClr>
            </a:pPr>
            <a:r>
              <a:rPr lang="it-IT" sz="1600" cap="none" dirty="0">
                <a:solidFill>
                  <a:schemeClr val="accent1"/>
                </a:solidFill>
                <a:latin typeface="Arial"/>
                <a:cs typeface="Arial"/>
              </a:rPr>
              <a:t>TECNICA SKATE O LIBERA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Come nel pattinaggio su ghiaccio, la sciatore e lo sciatore spingono con il bordo interno degli sci per spostarsi sulla liscia superficie innevata.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A780BB-E523-DB4E-905D-75FABAEAC0DD}"/>
              </a:ext>
            </a:extLst>
          </p:cNvPr>
          <p:cNvGrpSpPr/>
          <p:nvPr/>
        </p:nvGrpSpPr>
        <p:grpSpPr>
          <a:xfrm>
            <a:off x="6319520" y="1239838"/>
            <a:ext cx="2284730" cy="1305299"/>
            <a:chOff x="6075747" y="1239838"/>
            <a:chExt cx="2528503" cy="1444570"/>
          </a:xfrm>
        </p:grpSpPr>
        <p:pic>
          <p:nvPicPr>
            <p:cNvPr id="11" name="Picture 10" descr="Photo of two Para cross-country skies">
              <a:extLst>
                <a:ext uri="{FF2B5EF4-FFF2-40B4-BE49-F238E27FC236}">
                  <a16:creationId xmlns:a16="http://schemas.microsoft.com/office/drawing/2014/main" id="{5D0249C7-264A-EE48-B1B5-7C6ABC93BD52}"/>
                </a:ext>
              </a:extLst>
            </p:cNvPr>
            <p:cNvPicPr>
              <a:picLocks/>
            </p:cNvPicPr>
            <p:nvPr/>
          </p:nvPicPr>
          <p:blipFill>
            <a:blip r:embed="rId4"/>
            <a:srcRect t="7004" b="7004"/>
            <a:stretch/>
          </p:blipFill>
          <p:spPr>
            <a:xfrm>
              <a:off x="6075747" y="1239838"/>
              <a:ext cx="2528503" cy="1444570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523D4A-009C-2B48-A105-0150ADADDE0F}"/>
                </a:ext>
              </a:extLst>
            </p:cNvPr>
            <p:cNvSpPr txBox="1"/>
            <p:nvPr/>
          </p:nvSpPr>
          <p:spPr>
            <a:xfrm>
              <a:off x="7244909" y="2466242"/>
              <a:ext cx="13548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/>
                <a:t>© Bob Martin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4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Eventi per sciatori in piedi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B307183-E765-824A-9447-308EB43A882B}"/>
              </a:ext>
            </a:extLst>
          </p:cNvPr>
          <p:cNvGrpSpPr/>
          <p:nvPr/>
        </p:nvGrpSpPr>
        <p:grpSpPr>
          <a:xfrm>
            <a:off x="5368695" y="1239838"/>
            <a:ext cx="3369076" cy="2610802"/>
            <a:chOff x="4809176" y="1239838"/>
            <a:chExt cx="4088944" cy="3168650"/>
          </a:xfrm>
        </p:grpSpPr>
        <p:pic>
          <p:nvPicPr>
            <p:cNvPr id="14" name="Picture 13" descr="Photo of several Para cross-country skies">
              <a:extLst>
                <a:ext uri="{FF2B5EF4-FFF2-40B4-BE49-F238E27FC236}">
                  <a16:creationId xmlns:a16="http://schemas.microsoft.com/office/drawing/2014/main" id="{B9907EE7-59AB-174E-8E4C-40F9CD0B2A73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l="9252" r="9252"/>
            <a:stretch/>
          </p:blipFill>
          <p:spPr>
            <a:xfrm>
              <a:off x="4809176" y="1239838"/>
              <a:ext cx="3873499" cy="3168650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998354" y="3359405"/>
              <a:ext cx="15840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Maddie Meyer/Getty Images</a:t>
              </a:r>
            </a:p>
          </p:txBody>
        </p:sp>
      </p:grp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5310EF4-3CF5-F24E-AF2F-5F5C78D09422}"/>
              </a:ext>
            </a:extLst>
          </p:cNvPr>
          <p:cNvSpPr txBox="1">
            <a:spLocks/>
          </p:cNvSpPr>
          <p:nvPr/>
        </p:nvSpPr>
        <p:spPr>
          <a:xfrm>
            <a:off x="544234" y="1239838"/>
            <a:ext cx="4474806" cy="1406604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</a:rPr>
              <a:t>Eventi individuali e staffette maschili e femminili: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1,1km </a:t>
            </a:r>
            <a:r>
              <a:rPr lang="it-IT" sz="1400" cap="none" dirty="0">
                <a:solidFill>
                  <a:schemeClr val="tx1"/>
                </a:solidFill>
              </a:rPr>
              <a:t>sprint </a:t>
            </a:r>
            <a:r>
              <a:rPr lang="it-IT" sz="1400" b="0" cap="none" dirty="0">
                <a:solidFill>
                  <a:schemeClr val="tx1"/>
                </a:solidFill>
              </a:rPr>
              <a:t>o </a:t>
            </a:r>
            <a:r>
              <a:rPr lang="it-IT" sz="1400" cap="none" dirty="0">
                <a:solidFill>
                  <a:schemeClr val="tx1"/>
                </a:solidFill>
              </a:rPr>
              <a:t>pista breve.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5 km (femminili) e 10 km (maschili) </a:t>
            </a:r>
            <a:r>
              <a:rPr lang="it-IT" sz="1400" cap="none" dirty="0">
                <a:solidFill>
                  <a:schemeClr val="tx1"/>
                </a:solidFill>
              </a:rPr>
              <a:t>media distanza.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15 km (femminili) e 20 km (maschili) </a:t>
            </a:r>
            <a:r>
              <a:rPr lang="it-IT" sz="1400" cap="none" dirty="0">
                <a:solidFill>
                  <a:schemeClr val="tx1"/>
                </a:solidFill>
              </a:rPr>
              <a:t>lunga distanza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75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093026D-8EBF-A64F-859E-9D1BE038A6E6}" vid="{393D9522-9CA4-3248-BAA0-4BADA92C5D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B56C18-AE17-4C49-9CC4-2BFD4E0C1A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E9FEF5-F031-4E46-B9AB-D38C353EB19F}">
  <ds:schemaRefs>
    <ds:schemaRef ds:uri="http://schemas.microsoft.com/office/2006/metadata/properties"/>
    <ds:schemaRef ds:uri="http://schemas.microsoft.com/office/infopath/2007/PartnerControls"/>
    <ds:schemaRef ds:uri="9a189dc9-d6f3-4677-9259-4d48d639fba2"/>
    <ds:schemaRef ds:uri="197e3b90-4a96-4b50-acb7-4b4cf18f2f61"/>
  </ds:schemaRefs>
</ds:datastoreItem>
</file>

<file path=customXml/itemProps3.xml><?xml version="1.0" encoding="utf-8"?>
<ds:datastoreItem xmlns:ds="http://schemas.openxmlformats.org/officeDocument/2006/customXml" ds:itemID="{3F157B1F-2084-486C-B221-ECB2AB417EF1}"/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1010</TotalTime>
  <Words>1134</Words>
  <Application>Microsoft Office PowerPoint</Application>
  <PresentationFormat>Presentazione su schermo (16:9)</PresentationFormat>
  <Paragraphs>124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Experience Para Cross-Country Skiing</dc:title>
  <dc:subject>T2</dc:subject>
  <dc:creator>International Paralympic Committee</dc:creator>
  <cp:keywords/>
  <dc:description/>
  <cp:lastModifiedBy>Claudia Lusetti</cp:lastModifiedBy>
  <cp:revision>208</cp:revision>
  <dcterms:created xsi:type="dcterms:W3CDTF">2020-09-25T09:41:03Z</dcterms:created>
  <dcterms:modified xsi:type="dcterms:W3CDTF">2025-07-28T09:16:11Z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2025-07-28T09:18:55Z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dbb4991d-c9a5-4313-afea-f0cd6338b22f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