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7"/>
  </p:notesMasterIdLst>
  <p:sldIdLst>
    <p:sldId id="263" r:id="rId5"/>
    <p:sldId id="294" r:id="rId6"/>
    <p:sldId id="295" r:id="rId7"/>
    <p:sldId id="296" r:id="rId8"/>
    <p:sldId id="297" r:id="rId9"/>
    <p:sldId id="298" r:id="rId10"/>
    <p:sldId id="302" r:id="rId11"/>
    <p:sldId id="299" r:id="rId12"/>
    <p:sldId id="300" r:id="rId13"/>
    <p:sldId id="301" r:id="rId14"/>
    <p:sldId id="276" r:id="rId15"/>
    <p:sldId id="314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309" r:id="rId24"/>
    <p:sldId id="310" r:id="rId25"/>
    <p:sldId id="285" r:id="rId26"/>
    <p:sldId id="286" r:id="rId27"/>
    <p:sldId id="311" r:id="rId28"/>
    <p:sldId id="287" r:id="rId29"/>
    <p:sldId id="312" r:id="rId30"/>
    <p:sldId id="313" r:id="rId31"/>
    <p:sldId id="289" r:id="rId32"/>
    <p:sldId id="290" r:id="rId33"/>
    <p:sldId id="291" r:id="rId34"/>
    <p:sldId id="292" r:id="rId35"/>
    <p:sldId id="293" r:id="rId3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288" userDrawn="1">
          <p15:clr>
            <a:srgbClr val="A4A3A4"/>
          </p15:clr>
        </p15:guide>
        <p15:guide id="4" pos="2472" userDrawn="1">
          <p15:clr>
            <a:srgbClr val="A4A3A4"/>
          </p15:clr>
        </p15:guide>
        <p15:guide id="5" orient="horz" pos="107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ho Shinohara" initials="KS" lastIdx="8" clrIdx="0">
    <p:extLst>
      <p:ext uri="{19B8F6BF-5375-455C-9EA6-DF929625EA0E}">
        <p15:presenceInfo xmlns:p15="http://schemas.microsoft.com/office/powerpoint/2012/main" userId="S::kaho.shinohara@paralympic.org::7f422c79-a823-46e2-bb37-78032b57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34E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31"/>
    <p:restoredTop sz="86438"/>
  </p:normalViewPr>
  <p:slideViewPr>
    <p:cSldViewPr snapToGrid="0" snapToObjects="1">
      <p:cViewPr varScale="1">
        <p:scale>
          <a:sx n="92" d="100"/>
          <a:sy n="92" d="100"/>
        </p:scale>
        <p:origin x="77" y="101"/>
      </p:cViewPr>
      <p:guideLst>
        <p:guide orient="horz" pos="1620"/>
        <p:guide pos="2880"/>
        <p:guide pos="3288"/>
        <p:guide pos="2472"/>
        <p:guide orient="horz"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6CBAXPeBajmZxy_8SXmqJrJFudmAmMuZ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Per una breve introduzione </a:t>
            </a:r>
            <a:r>
              <a:rPr lang="it-IT" baseline="0" dirty="0"/>
              <a:t>al Movimento Paralimpico e ai valori Paralimpici, guardare i video indicati di seguito</a:t>
            </a:r>
            <a:r>
              <a:rPr lang="it-IT" dirty="0"/>
              <a:t>, </a:t>
            </a:r>
            <a:r>
              <a:rPr lang="it-IT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disponibili nella playlist </a:t>
            </a:r>
            <a:r>
              <a:rPr lang="it-IT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I’m</a:t>
            </a:r>
            <a:r>
              <a:rPr lang="it-IT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POSSIBLE dell’IPC su YouTube (</a:t>
            </a:r>
            <a:r>
              <a:rPr lang="it-IT" sz="1200" u="sng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https://www.youtube.com/playlist?list=PL6CBAXPeBajmZxy_8SXmqJrJFudmAmMuZ</a:t>
            </a:r>
            <a:r>
              <a:rPr lang="it-IT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endParaRPr lang="en-GB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‘Introduzione al Movimento Paralimpico’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‘I valori Paralimpici’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91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TradeGothic Light"/>
                <a:cs typeface="TradeGothic Light"/>
              </a:rPr>
              <a:t>I Giochi vengono ufficialmente aperti da personalità note, come Presidenti, Re e Regine.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67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72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2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19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Non sempre i Giochi Olimpici e Paralimpici si sono svolti nelle stesse città: tra il 1964 e il 1972, </a:t>
            </a:r>
            <a:r>
              <a:rPr lang="it-IT" baseline="0" dirty="0"/>
              <a:t>varie complicazioni nelle nazioni ospitanti </a:t>
            </a:r>
            <a:r>
              <a:rPr lang="it-IT" dirty="0"/>
              <a:t>hanno portato alla scelta di sedi diverse. Nel</a:t>
            </a:r>
            <a:r>
              <a:rPr lang="it-IT" baseline="0" dirty="0"/>
              <a:t> 1964 Tel Aviv ha ospitato i Giochi Paralimpici dopo che il Messico è stato costretto a rinunciare per difficoltà tecniche del governo. Nel 1972 i Giochi Paralimpici si sono tenuti nello stesso Paese, ma in una città diversa rispetto ai </a:t>
            </a:r>
            <a:r>
              <a:rPr lang="it-IT" sz="1200" b="0" i="0" u="none" strike="noStrike" baseline="0" dirty="0">
                <a:latin typeface="PTSans-Regular"/>
              </a:rPr>
              <a:t>Giochi Olimpici </a:t>
            </a:r>
            <a:r>
              <a:rPr lang="it-IT" dirty="0"/>
              <a:t>–</a:t>
            </a:r>
            <a:r>
              <a:rPr lang="it-IT" sz="1200" b="0" i="0" u="none" strike="noStrike" baseline="0" dirty="0">
                <a:latin typeface="PTSans-Regular"/>
              </a:rPr>
              <a:t> Heidelberg ha organizzato i Giochi presso la Facoltà di Scienze Motorie.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55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8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37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873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17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887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midollo spinale è un fascio di nervi collocato all’interno della colonna vertebrale. Mette in comunicazione il corpo e il cervello, trasmettendo impulsi nervosi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759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</a:rPr>
              <a:t>Nel 2018, il termine “Paesi” è stato sostituito da “delegazioni” in quanto 30 atleti russi hanno gareggiato come delegazione Atleti Paralimpici Neutrali.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010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781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849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999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Rosso, blu e verde sono </a:t>
            </a:r>
            <a:r>
              <a:rPr lang="it-IT" sz="1200">
                <a:latin typeface="TradeGothic Light"/>
                <a:ea typeface="+mn-ea"/>
                <a:cs typeface="TradeGothic Light"/>
              </a:rPr>
              <a:t>i colori maggiormente utilizzati nelle bandiere nazionali di tutto il mondo.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970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043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79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99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82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56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16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88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56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05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5E426472-7AD7-8446-B622-0E4E6A4C1E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42EA758-857A-E49B-BFD4-00ED943A883B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7CBBFF6-A357-9A56-E5CA-071A9EEE3F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919119CB-6E13-5203-A1EB-0080250115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4333028"/>
            <a:ext cx="4775022" cy="73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9" name="Immagine 8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7F74142C-6711-A560-20F4-142777F213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4618A9DC-DCCA-8A46-9662-452D6760E0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502ADCF-C0AA-FABC-B052-1E4A89F7FBD4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62F0A5A5-8A8D-38EF-5151-77EF9DC361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6429DCC-EDDB-045B-62D6-6E87E0F9F4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4333028"/>
            <a:ext cx="4775022" cy="73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7" name="Immagine 6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99C2A60-8D3E-494F-4399-ED78D719D8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CF1FBFA0-F568-9F45-86E7-CA13CB847A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CD60EEB-CBBD-CDB3-DFF7-6A65F470576B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8D69D56E-99C1-66C4-0050-E9B2C60513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6D5B084-1BD9-9D0B-5251-3DA13EC2F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4233" y="4333028"/>
            <a:ext cx="4775022" cy="73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7" name="Immagine 6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FC9140E-7CB4-D8D1-2B50-71FF508E60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429BAFB-EF75-0D4B-ACD4-230EEA72D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860E275-22C2-A2C3-178A-C3E8E23C397E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423E364B-2EAC-FF4B-E520-271C47FF4E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58A61CF-2E5B-93FF-8FCA-4AEB9726A6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4333028"/>
            <a:ext cx="4775022" cy="73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7" name="Immagine 6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63434AD9-9ED4-C13E-2273-3D4FA79DB1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A35FBB01-F0CB-7D47-AB45-28DAEAE912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A140B15-3B63-3AB4-B200-30DDF546981A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8EDC5C0-D8DF-BD8B-A91D-FBFD248FC5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C9C00C6-9BDE-B29B-C0CB-EA49D3AB80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4333028"/>
            <a:ext cx="4775022" cy="73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CAFD939-CA9D-8F2D-305D-2EEC515111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FA6AE6B9-433B-2C48-AA09-ED1B7DEBA6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F96B134-5E79-467F-FB5A-00F978B23F00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DF95582-66D5-7399-8B8D-7C7E0AB06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7" name="Immagine 6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85A6824A-E78A-FC94-5B09-698DF0DCE9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Photo of a Para swimmer.">
            <a:extLst>
              <a:ext uri="{FF2B5EF4-FFF2-40B4-BE49-F238E27FC236}">
                <a16:creationId xmlns:a16="http://schemas.microsoft.com/office/drawing/2014/main" id="{92955600-98B8-D64D-A135-92328317D6A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98750"/>
            <a:ext cx="9144000" cy="24447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3E09FC-DD10-FE4F-BEF4-5D5C6964E4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44BFD6-81D3-064E-B04A-99943F4759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1134" y="517711"/>
            <a:ext cx="2148633" cy="357084"/>
          </a:xfrm>
        </p:spPr>
        <p:txBody>
          <a:bodyPr/>
          <a:lstStyle/>
          <a:p>
            <a:r>
              <a:rPr lang="it-IT" dirty="0"/>
              <a:t>I Giochi Paralimpici. Che cosa sono?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97344-55C1-544C-85F4-8673C74E67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5366" y="4646501"/>
            <a:ext cx="2769091" cy="192360"/>
          </a:xfrm>
        </p:spPr>
        <p:txBody>
          <a:bodyPr/>
          <a:lstStyle/>
          <a:p>
            <a:pPr algn="l"/>
            <a:r>
              <a:rPr lang="it-IT" dirty="0">
                <a:solidFill>
                  <a:schemeClr val="tx1"/>
                </a:solidFill>
              </a:rPr>
              <a:t>Presentazione della lezione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A1832-EC98-334B-AB08-E110B1A888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5366" y="4873414"/>
            <a:ext cx="2042419" cy="153888"/>
          </a:xfrm>
        </p:spPr>
        <p:txBody>
          <a:bodyPr/>
          <a:lstStyle/>
          <a:p>
            <a:pPr algn="l"/>
            <a:r>
              <a:rPr lang="it-IT" dirty="0">
                <a:solidFill>
                  <a:schemeClr val="tx1"/>
                </a:solidFill>
              </a:rPr>
              <a:t>Fascia di età: 6-12 anni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A5C8BE-F398-364D-A6E2-B85F5F569B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187" y="1236786"/>
            <a:ext cx="6177204" cy="553293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528B6B2-B15D-CF48-AE4C-909961D26E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2187" y="1778742"/>
            <a:ext cx="2571538" cy="276999"/>
          </a:xfrm>
        </p:spPr>
        <p:txBody>
          <a:bodyPr/>
          <a:lstStyle/>
          <a:p>
            <a:r>
              <a:rPr lang="it-IT"/>
              <a:t>Passato e presente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648EB21-C767-219E-AC55-E7B3713A03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1948" y="2953512"/>
            <a:ext cx="4451195" cy="2189988"/>
          </a:xfrm>
          <a:prstGeom prst="rect">
            <a:avLst/>
          </a:prstGeom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4C92744B-3874-64A3-021A-D1CF227B5409}"/>
              </a:ext>
            </a:extLst>
          </p:cNvPr>
          <p:cNvSpPr txBox="1"/>
          <p:nvPr/>
        </p:nvSpPr>
        <p:spPr>
          <a:xfrm rot="16200000">
            <a:off x="-512640" y="3275408"/>
            <a:ext cx="1240724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© Guang Niu/Getty Images</a:t>
            </a:r>
          </a:p>
        </p:txBody>
      </p:sp>
    </p:spTree>
    <p:extLst>
      <p:ext uri="{BB962C8B-B14F-4D97-AF65-F5344CB8AC3E}">
        <p14:creationId xmlns:p14="http://schemas.microsoft.com/office/powerpoint/2010/main" val="105193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7" descr="Photo of a wheelchair archer at the Stoke Mandeville Games.">
            <a:extLst>
              <a:ext uri="{FF2B5EF4-FFF2-40B4-BE49-F238E27FC236}">
                <a16:creationId xmlns:a16="http://schemas.microsoft.com/office/drawing/2014/main" id="{B9A4B896-282F-FC4A-932F-CB64017699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360" y="1079999"/>
            <a:ext cx="3459433" cy="296948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04F06E-EA16-C04D-9C4B-573B924520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05982" y="1807210"/>
            <a:ext cx="2618546" cy="917702"/>
          </a:xfrm>
        </p:spPr>
        <p:txBody>
          <a:bodyPr/>
          <a:lstStyle/>
          <a:p>
            <a:pPr marL="0" indent="0">
              <a:buNone/>
            </a:pPr>
            <a:r>
              <a:rPr lang="it-IT" sz="1400"/>
              <a:t>Diamo un’occhiata alle coppie di foto sulla prossima pagina.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19BD4-BB08-4A44-BDFA-DE4F034A58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Che cosa è cambiato?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BA543-496F-8D40-9877-1832A79502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348974-1BD8-B84B-BA4F-BB0BDC4166BC}"/>
              </a:ext>
            </a:extLst>
          </p:cNvPr>
          <p:cNvSpPr txBox="1"/>
          <p:nvPr/>
        </p:nvSpPr>
        <p:spPr>
          <a:xfrm rot="16200000">
            <a:off x="8020884" y="3459393"/>
            <a:ext cx="1143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Christopher Payne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358511-748E-904A-B1E1-80891B6BC41A}"/>
              </a:ext>
            </a:extLst>
          </p:cNvPr>
          <p:cNvSpPr/>
          <p:nvPr/>
        </p:nvSpPr>
        <p:spPr>
          <a:xfrm>
            <a:off x="454902" y="2907949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Che cosa è </a:t>
            </a:r>
            <a:r>
              <a:rPr lang="it-IT" b="1" dirty="0"/>
              <a:t>cambiato </a:t>
            </a:r>
            <a:br>
              <a:rPr lang="it-IT" b="1" dirty="0"/>
            </a:br>
            <a:r>
              <a:rPr lang="it-IT" b="1" dirty="0"/>
              <a:t>nel corso degli anni?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EB0F5051-2B6D-2742-9708-01479B0A4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68" y="1475380"/>
            <a:ext cx="1356627" cy="134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BB3ABC48-86A5-5E47-B785-8792A0910577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16CF787-35A9-0147-ABE4-1548CBAE9B11}"/>
              </a:ext>
            </a:extLst>
          </p:cNvPr>
          <p:cNvSpPr txBox="1">
            <a:spLocks/>
          </p:cNvSpPr>
          <p:nvPr/>
        </p:nvSpPr>
        <p:spPr>
          <a:xfrm>
            <a:off x="544234" y="3742956"/>
            <a:ext cx="3887999" cy="321805"/>
          </a:xfrm>
          <a:prstGeom prst="rect">
            <a:avLst/>
          </a:prstGeom>
          <a:noFill/>
          <a:ln>
            <a:noFill/>
          </a:ln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Roma 1960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EA8E1F-02AB-6246-9D3F-809F3A2345E5}"/>
              </a:ext>
            </a:extLst>
          </p:cNvPr>
          <p:cNvGrpSpPr/>
          <p:nvPr/>
        </p:nvGrpSpPr>
        <p:grpSpPr>
          <a:xfrm>
            <a:off x="544233" y="1417848"/>
            <a:ext cx="3764577" cy="2308357"/>
            <a:chOff x="557037" y="1623942"/>
            <a:chExt cx="4090504" cy="2508208"/>
          </a:xfrm>
        </p:grpSpPr>
        <p:pic>
          <p:nvPicPr>
            <p:cNvPr id="5" name="Picture 4" descr="Photo of the opening ceremony of the Rome 1960 Paralympic Games.">
              <a:extLst>
                <a:ext uri="{FF2B5EF4-FFF2-40B4-BE49-F238E27FC236}">
                  <a16:creationId xmlns:a16="http://schemas.microsoft.com/office/drawing/2014/main" id="{76EF9F1E-8462-214B-9D8F-1BCC2273C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7037" y="1623942"/>
              <a:ext cx="3875060" cy="250820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241663-DCDC-4740-85E1-E2A96F3E4A4C}"/>
                </a:ext>
              </a:extLst>
            </p:cNvPr>
            <p:cNvSpPr txBox="1"/>
            <p:nvPr/>
          </p:nvSpPr>
          <p:spPr>
            <a:xfrm rot="16200000">
              <a:off x="3411945" y="2837128"/>
              <a:ext cx="225574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Istituto italiano per i lavoratori con disabilità</a:t>
              </a:r>
            </a:p>
          </p:txBody>
        </p:sp>
      </p:grpSp>
      <p:pic>
        <p:nvPicPr>
          <p:cNvPr id="9" name="Content Placeholder 12" descr="Photo of the opening ceremony of the Rio 2016 Paralympic Games.">
            <a:extLst>
              <a:ext uri="{FF2B5EF4-FFF2-40B4-BE49-F238E27FC236}">
                <a16:creationId xmlns:a16="http://schemas.microsoft.com/office/drawing/2014/main" id="{C8798BAD-4472-7C44-9F1C-11F756CBBD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7469" y="1417848"/>
            <a:ext cx="3671221" cy="2307803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9EBA871-F509-9743-858F-9122B7EADE13}"/>
              </a:ext>
            </a:extLst>
          </p:cNvPr>
          <p:cNvSpPr txBox="1">
            <a:spLocks/>
          </p:cNvSpPr>
          <p:nvPr/>
        </p:nvSpPr>
        <p:spPr>
          <a:xfrm>
            <a:off x="4710718" y="3725651"/>
            <a:ext cx="3887999" cy="321805"/>
          </a:xfrm>
          <a:prstGeom prst="rect">
            <a:avLst/>
          </a:prstGeom>
          <a:noFill/>
          <a:ln>
            <a:noFill/>
          </a:ln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>
                <a:solidFill>
                  <a:srgbClr val="EE334E"/>
                </a:solidFill>
              </a:rPr>
              <a:t>Rio 2016, Brasile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DE82FC9D-B9DB-1E41-958F-FA84A8D5C0F5}"/>
              </a:ext>
            </a:extLst>
          </p:cNvPr>
          <p:cNvSpPr txBox="1">
            <a:spLocks/>
          </p:cNvSpPr>
          <p:nvPr/>
        </p:nvSpPr>
        <p:spPr>
          <a:xfrm>
            <a:off x="544233" y="1053906"/>
            <a:ext cx="2667397" cy="2492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/>
              <a:t>Che i Giochi abbiano inizio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AEAF9BFD-6027-E4B7-5AB3-BA98A1B0D715}"/>
              </a:ext>
            </a:extLst>
          </p:cNvPr>
          <p:cNvSpPr txBox="1"/>
          <p:nvPr/>
        </p:nvSpPr>
        <p:spPr>
          <a:xfrm rot="16200000">
            <a:off x="7883827" y="2966622"/>
            <a:ext cx="1417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Simon </a:t>
            </a:r>
            <a:r>
              <a:rPr lang="it-IT" sz="800" dirty="0" err="1"/>
              <a:t>Bruty</a:t>
            </a:r>
            <a:r>
              <a:rPr lang="it-IT" sz="800" dirty="0"/>
              <a:t> per OIS/COI</a:t>
            </a:r>
          </a:p>
        </p:txBody>
      </p:sp>
    </p:spTree>
    <p:extLst>
      <p:ext uri="{BB962C8B-B14F-4D97-AF65-F5344CB8AC3E}">
        <p14:creationId xmlns:p14="http://schemas.microsoft.com/office/powerpoint/2010/main" val="292669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667397" cy="249299"/>
          </a:xfrm>
        </p:spPr>
        <p:txBody>
          <a:bodyPr/>
          <a:lstStyle/>
          <a:p>
            <a:r>
              <a:rPr lang="it-IT" sz="1800"/>
              <a:t>Che i Giochi abbiano inizio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DA7EB152-3BE8-9042-8E3C-EDBE21D8F3AF}"/>
              </a:ext>
            </a:extLst>
          </p:cNvPr>
          <p:cNvSpPr txBox="1">
            <a:spLocks/>
          </p:cNvSpPr>
          <p:nvPr/>
        </p:nvSpPr>
        <p:spPr>
          <a:xfrm>
            <a:off x="5125783" y="1671638"/>
            <a:ext cx="3361512" cy="72824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Gli atleti e le atlete entrano nello stadio dietro alla </a:t>
            </a:r>
            <a:r>
              <a:rPr lang="it-IT" sz="1400" b="1" dirty="0">
                <a:latin typeface="Arial"/>
                <a:cs typeface="Arial"/>
              </a:rPr>
              <a:t>bandiera della loro nazione</a:t>
            </a:r>
            <a:r>
              <a:rPr lang="it-IT" sz="1400" dirty="0">
                <a:latin typeface="Arial"/>
                <a:cs typeface="Arial"/>
              </a:rPr>
              <a:t>.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6D12DB68-3BC0-6F4F-8CA2-F7E053BED7A0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D172EEF-7A2C-1544-8450-B870389B7641}"/>
              </a:ext>
            </a:extLst>
          </p:cNvPr>
          <p:cNvSpPr txBox="1">
            <a:spLocks/>
          </p:cNvSpPr>
          <p:nvPr/>
        </p:nvSpPr>
        <p:spPr>
          <a:xfrm>
            <a:off x="544234" y="4176941"/>
            <a:ext cx="3887999" cy="321805"/>
          </a:xfrm>
          <a:prstGeom prst="rect">
            <a:avLst/>
          </a:prstGeom>
          <a:noFill/>
          <a:ln>
            <a:noFill/>
          </a:ln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>
                <a:solidFill>
                  <a:srgbClr val="EE334E"/>
                </a:solidFill>
              </a:rPr>
              <a:t>Roma 1960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24CECA-108A-2343-8D5A-01EBF490B147}"/>
              </a:ext>
            </a:extLst>
          </p:cNvPr>
          <p:cNvSpPr txBox="1"/>
          <p:nvPr/>
        </p:nvSpPr>
        <p:spPr>
          <a:xfrm>
            <a:off x="5125783" y="2399886"/>
            <a:ext cx="2965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>
                <a:solidFill>
                  <a:srgbClr val="EE334E"/>
                </a:solidFill>
              </a:rPr>
              <a:t>5000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B5E379-C557-FC4A-AF47-36949588B01F}"/>
              </a:ext>
            </a:extLst>
          </p:cNvPr>
          <p:cNvSpPr/>
          <p:nvPr/>
        </p:nvSpPr>
        <p:spPr>
          <a:xfrm>
            <a:off x="5149507" y="3372963"/>
            <a:ext cx="33377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/>
              <a:t>spettatori</a:t>
            </a:r>
            <a:r>
              <a:rPr lang="it-IT" sz="1400"/>
              <a:t> hanno assistito alla cerimonia di apertura a Roma nel 1960.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F21F2-F610-184A-BB15-96F5874BD6B0}"/>
              </a:ext>
            </a:extLst>
          </p:cNvPr>
          <p:cNvGrpSpPr/>
          <p:nvPr/>
        </p:nvGrpSpPr>
        <p:grpSpPr>
          <a:xfrm>
            <a:off x="557037" y="1667074"/>
            <a:ext cx="4073042" cy="2624434"/>
            <a:chOff x="557037" y="1623942"/>
            <a:chExt cx="4073042" cy="2624434"/>
          </a:xfrm>
        </p:grpSpPr>
        <p:pic>
          <p:nvPicPr>
            <p:cNvPr id="17" name="Picture 16" descr="Photo of the opening ceremony of the Rome 1960 Paralympic Games.">
              <a:extLst>
                <a:ext uri="{FF2B5EF4-FFF2-40B4-BE49-F238E27FC236}">
                  <a16:creationId xmlns:a16="http://schemas.microsoft.com/office/drawing/2014/main" id="{8117A6AF-10C0-144B-94B7-9BCD2FB1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7037" y="1623942"/>
              <a:ext cx="3875060" cy="2508208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15695D-33E4-C749-A7CD-9FFD7AEB33B2}"/>
                </a:ext>
              </a:extLst>
            </p:cNvPr>
            <p:cNvSpPr txBox="1"/>
            <p:nvPr/>
          </p:nvSpPr>
          <p:spPr>
            <a:xfrm rot="16200000">
              <a:off x="3394483" y="3012781"/>
              <a:ext cx="225574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Istituto italiano per i lavoratori con disabilità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788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667397" cy="249299"/>
          </a:xfrm>
        </p:spPr>
        <p:txBody>
          <a:bodyPr/>
          <a:lstStyle/>
          <a:p>
            <a:r>
              <a:rPr lang="it-IT" sz="1800"/>
              <a:t>Che i Giochi abbiano inizio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8DC14C0-F700-114F-ADA6-0DBA16614CE8}"/>
              </a:ext>
            </a:extLst>
          </p:cNvPr>
          <p:cNvSpPr txBox="1">
            <a:spLocks/>
          </p:cNvSpPr>
          <p:nvPr/>
        </p:nvSpPr>
        <p:spPr>
          <a:xfrm>
            <a:off x="454902" y="1671638"/>
            <a:ext cx="3757299" cy="1117229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/>
              <a:t>Include una </a:t>
            </a:r>
            <a:r>
              <a:rPr lang="it-IT" sz="1400" b="1"/>
              <a:t>variopinta parata </a:t>
            </a:r>
            <a:br>
              <a:rPr lang="it-IT" sz="1400" b="1"/>
            </a:br>
            <a:r>
              <a:rPr lang="it-IT" sz="1400" b="1"/>
              <a:t>delle nazioni partecipanti</a:t>
            </a:r>
            <a:r>
              <a:rPr lang="it-IT" sz="1400"/>
              <a:t>.</a:t>
            </a:r>
          </a:p>
          <a:p>
            <a:pPr marL="0" indent="0">
              <a:buNone/>
            </a:pPr>
            <a:r>
              <a:rPr lang="it-IT" sz="1400"/>
              <a:t>Nel 2016, a Rio de Janeiro ci sono stati più di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6D12DB68-3BC0-6F4F-8CA2-F7E053BED7A0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11F7EE-64AF-4A41-A135-1AF488E3F947}"/>
              </a:ext>
            </a:extLst>
          </p:cNvPr>
          <p:cNvSpPr/>
          <p:nvPr/>
        </p:nvSpPr>
        <p:spPr>
          <a:xfrm>
            <a:off x="451622" y="2625423"/>
            <a:ext cx="2601994" cy="11172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6000" b="1">
                <a:solidFill>
                  <a:srgbClr val="EE334E"/>
                </a:solidFill>
              </a:rPr>
              <a:t>75000</a:t>
            </a:r>
            <a:r>
              <a:rPr lang="it-IT" b="1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133F29-9E93-4C45-AEC3-5A4BCB845E90}"/>
              </a:ext>
            </a:extLst>
          </p:cNvPr>
          <p:cNvSpPr txBox="1"/>
          <p:nvPr/>
        </p:nvSpPr>
        <p:spPr>
          <a:xfrm>
            <a:off x="471848" y="3550344"/>
            <a:ext cx="325858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400" b="1" dirty="0"/>
              <a:t>spettatori e spettatrici</a:t>
            </a:r>
            <a:r>
              <a:rPr lang="it-IT" sz="1400" dirty="0"/>
              <a:t>.</a:t>
            </a:r>
          </a:p>
          <a:p>
            <a:endParaRPr lang="en-GB" sz="1400" dirty="0"/>
          </a:p>
        </p:txBody>
      </p:sp>
      <p:pic>
        <p:nvPicPr>
          <p:cNvPr id="20" name="Content Placeholder 12" descr="Photo of the opening ceremony of the Rio 2016 Paralympic Games.">
            <a:extLst>
              <a:ext uri="{FF2B5EF4-FFF2-40B4-BE49-F238E27FC236}">
                <a16:creationId xmlns:a16="http://schemas.microsoft.com/office/drawing/2014/main" id="{20F1D143-A49B-BA41-A897-68FA39C6E8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003" y="1260001"/>
            <a:ext cx="3965363" cy="2492706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888AB4-DE14-934B-90F2-2D46BDFE1E75}"/>
              </a:ext>
            </a:extLst>
          </p:cNvPr>
          <p:cNvSpPr txBox="1">
            <a:spLocks/>
          </p:cNvSpPr>
          <p:nvPr/>
        </p:nvSpPr>
        <p:spPr>
          <a:xfrm>
            <a:off x="4596794" y="3752707"/>
            <a:ext cx="3887999" cy="321805"/>
          </a:xfrm>
          <a:prstGeom prst="rect">
            <a:avLst/>
          </a:prstGeom>
          <a:noFill/>
          <a:ln>
            <a:noFill/>
          </a:ln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>
                <a:solidFill>
                  <a:srgbClr val="EE334E"/>
                </a:solidFill>
              </a:rPr>
              <a:t>Rio 2016, Brasile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4B52F1-419F-3B85-4817-17C5B770D429}"/>
              </a:ext>
            </a:extLst>
          </p:cNvPr>
          <p:cNvSpPr txBox="1"/>
          <p:nvPr/>
        </p:nvSpPr>
        <p:spPr>
          <a:xfrm rot="16200000">
            <a:off x="7883827" y="2966622"/>
            <a:ext cx="1417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Simon </a:t>
            </a:r>
            <a:r>
              <a:rPr lang="it-IT" sz="800" dirty="0" err="1"/>
              <a:t>Bruty</a:t>
            </a:r>
            <a:r>
              <a:rPr lang="it-IT" sz="800" dirty="0"/>
              <a:t> per OIS/COI</a:t>
            </a:r>
          </a:p>
        </p:txBody>
      </p:sp>
    </p:spTree>
    <p:extLst>
      <p:ext uri="{BB962C8B-B14F-4D97-AF65-F5344CB8AC3E}">
        <p14:creationId xmlns:p14="http://schemas.microsoft.com/office/powerpoint/2010/main" val="355018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7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93C9208-61DD-FF4B-9356-B6CCCAE3FF4C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4AD7F83-62BD-2746-9EF4-F5B4CA3ABFA0}"/>
              </a:ext>
            </a:extLst>
          </p:cNvPr>
          <p:cNvSpPr txBox="1">
            <a:spLocks/>
          </p:cNvSpPr>
          <p:nvPr/>
        </p:nvSpPr>
        <p:spPr>
          <a:xfrm>
            <a:off x="454902" y="3714192"/>
            <a:ext cx="3887999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 err="1">
                <a:solidFill>
                  <a:srgbClr val="EE334E"/>
                </a:solidFill>
              </a:rPr>
              <a:t>Geilo</a:t>
            </a:r>
            <a:r>
              <a:rPr lang="it-IT" dirty="0">
                <a:solidFill>
                  <a:srgbClr val="EE334E"/>
                </a:solidFill>
              </a:rPr>
              <a:t> 1980, Norvegia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322565-FA56-6648-B04A-A66ECB8114E5}"/>
              </a:ext>
            </a:extLst>
          </p:cNvPr>
          <p:cNvGrpSpPr/>
          <p:nvPr/>
        </p:nvGrpSpPr>
        <p:grpSpPr>
          <a:xfrm>
            <a:off x="649667" y="1617299"/>
            <a:ext cx="3677132" cy="2163833"/>
            <a:chOff x="544233" y="1617299"/>
            <a:chExt cx="4103445" cy="2414700"/>
          </a:xfrm>
        </p:grpSpPr>
        <p:pic>
          <p:nvPicPr>
            <p:cNvPr id="12" name="Content Placeholder 10" descr="Photo of the 2nd Olympic Winter Games for Disabled, Geilo 1980.">
              <a:extLst>
                <a:ext uri="{FF2B5EF4-FFF2-40B4-BE49-F238E27FC236}">
                  <a16:creationId xmlns:a16="http://schemas.microsoft.com/office/drawing/2014/main" id="{1146135A-FA2E-7A48-AA6A-BF2A57DE54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42"/>
            <a:stretch/>
          </p:blipFill>
          <p:spPr>
            <a:xfrm>
              <a:off x="544233" y="1617299"/>
              <a:ext cx="3888000" cy="23400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9599D2-50D4-D240-8D6D-A8F8BDF1DACB}"/>
                </a:ext>
              </a:extLst>
            </p:cNvPr>
            <p:cNvSpPr txBox="1"/>
            <p:nvPr/>
          </p:nvSpPr>
          <p:spPr>
            <a:xfrm rot="16200000">
              <a:off x="4034048" y="3418370"/>
              <a:ext cx="101181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Handikappidrott</a:t>
              </a:r>
              <a:endParaRPr lang="it-IT" sz="800" dirty="0"/>
            </a:p>
          </p:txBody>
        </p:sp>
      </p:grp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4DE93EB-9C49-914D-9F97-F8BC769DFA47}"/>
              </a:ext>
            </a:extLst>
          </p:cNvPr>
          <p:cNvSpPr txBox="1">
            <a:spLocks/>
          </p:cNvSpPr>
          <p:nvPr/>
        </p:nvSpPr>
        <p:spPr>
          <a:xfrm>
            <a:off x="4735046" y="3714193"/>
            <a:ext cx="3887999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Nagano 1998, Giappone</a:t>
            </a:r>
          </a:p>
        </p:txBody>
      </p:sp>
      <p:pic>
        <p:nvPicPr>
          <p:cNvPr id="4" name="Picture 3" descr="Image of the Nagano 1998 Paralympic Games logo.">
            <a:extLst>
              <a:ext uri="{FF2B5EF4-FFF2-40B4-BE49-F238E27FC236}">
                <a16:creationId xmlns:a16="http://schemas.microsoft.com/office/drawing/2014/main" id="{D92B263C-3CA7-5542-9252-DE23D39C9F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9216" y="1384649"/>
            <a:ext cx="1358693" cy="2163844"/>
          </a:xfrm>
          <a:prstGeom prst="rect">
            <a:avLst/>
          </a:prstGeom>
        </p:spPr>
      </p:pic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B718589-6AE7-234D-96B8-AA6A56ECC2C4}"/>
              </a:ext>
            </a:extLst>
          </p:cNvPr>
          <p:cNvSpPr txBox="1">
            <a:spLocks/>
          </p:cNvSpPr>
          <p:nvPr/>
        </p:nvSpPr>
        <p:spPr>
          <a:xfrm>
            <a:off x="544232" y="1260000"/>
            <a:ext cx="2727413" cy="2492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/>
              <a:t>Il nome parla da solo!</a:t>
            </a:r>
          </a:p>
        </p:txBody>
      </p:sp>
    </p:spTree>
    <p:extLst>
      <p:ext uri="{BB962C8B-B14F-4D97-AF65-F5344CB8AC3E}">
        <p14:creationId xmlns:p14="http://schemas.microsoft.com/office/powerpoint/2010/main" val="315730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0">
            <a:extLst>
              <a:ext uri="{FF2B5EF4-FFF2-40B4-BE49-F238E27FC236}">
                <a16:creationId xmlns:a16="http://schemas.microsoft.com/office/drawing/2014/main" id="{7A3B375B-BED2-2E46-A48C-29D7465A1B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2"/>
          <a:stretch/>
        </p:blipFill>
        <p:spPr>
          <a:xfrm>
            <a:off x="544233" y="1692000"/>
            <a:ext cx="3888000" cy="2340000"/>
          </a:xfrm>
          <a:prstGeom prst="rect">
            <a:avLst/>
          </a:prstGeom>
        </p:spPr>
      </p:pic>
      <p:pic>
        <p:nvPicPr>
          <p:cNvPr id="20" name="Picture 19" descr="A picture containing logo&#10;&#10;Description automatically generated">
            <a:extLst>
              <a:ext uri="{FF2B5EF4-FFF2-40B4-BE49-F238E27FC236}">
                <a16:creationId xmlns:a16="http://schemas.microsoft.com/office/drawing/2014/main" id="{41B5C0E4-B973-1D41-B7F8-33FEF68A27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984" y="1589698"/>
            <a:ext cx="1456127" cy="231901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BBEF31-820F-D94D-A94A-FFA8FF6A7EAB}"/>
              </a:ext>
            </a:extLst>
          </p:cNvPr>
          <p:cNvSpPr/>
          <p:nvPr/>
        </p:nvSpPr>
        <p:spPr>
          <a:xfrm>
            <a:off x="544232" y="1509299"/>
            <a:ext cx="8242192" cy="252270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A picture containing logo&#10;&#10;Description automatically generated">
            <a:extLst>
              <a:ext uri="{FF2B5EF4-FFF2-40B4-BE49-F238E27FC236}">
                <a16:creationId xmlns:a16="http://schemas.microsoft.com/office/drawing/2014/main" id="{421E75EF-F8ED-3647-AFA9-83FDC97D96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983" y="1589698"/>
            <a:ext cx="1456127" cy="23190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740219-FF91-D142-A1D4-7C409A04A463}"/>
              </a:ext>
            </a:extLst>
          </p:cNvPr>
          <p:cNvSpPr/>
          <p:nvPr/>
        </p:nvSpPr>
        <p:spPr>
          <a:xfrm>
            <a:off x="5012267" y="1395307"/>
            <a:ext cx="3725333" cy="263669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Content Placeholder 10" descr="Photo of the 2nd Olympic Winter Games for Disabled, Geilo 1980.">
            <a:extLst>
              <a:ext uri="{FF2B5EF4-FFF2-40B4-BE49-F238E27FC236}">
                <a16:creationId xmlns:a16="http://schemas.microsoft.com/office/drawing/2014/main" id="{1146135A-FA2E-7A48-AA6A-BF2A57DE54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2"/>
          <a:stretch/>
        </p:blipFill>
        <p:spPr>
          <a:xfrm>
            <a:off x="495409" y="1623291"/>
            <a:ext cx="3888000" cy="2340000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811D140E-682C-A34C-96BB-26CE0C5E3A1D}"/>
              </a:ext>
            </a:extLst>
          </p:cNvPr>
          <p:cNvSpPr txBox="1">
            <a:spLocks/>
          </p:cNvSpPr>
          <p:nvPr/>
        </p:nvSpPr>
        <p:spPr>
          <a:xfrm>
            <a:off x="849100" y="1875291"/>
            <a:ext cx="3229233" cy="1980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Il termine ‘</a:t>
            </a:r>
            <a:r>
              <a:rPr lang="it-IT" sz="1400" b="1" dirty="0">
                <a:latin typeface="Arial"/>
                <a:cs typeface="Arial"/>
              </a:rPr>
              <a:t>Paralimpico</a:t>
            </a:r>
            <a:r>
              <a:rPr lang="it-IT" sz="1400" dirty="0">
                <a:latin typeface="Arial"/>
                <a:cs typeface="Arial"/>
              </a:rPr>
              <a:t> deriva dal greco ‘</a:t>
            </a:r>
            <a:r>
              <a:rPr lang="it-IT" sz="1400" b="1" dirty="0">
                <a:latin typeface="Arial"/>
                <a:cs typeface="Arial"/>
              </a:rPr>
              <a:t>para</a:t>
            </a:r>
            <a:r>
              <a:rPr lang="it-IT" sz="1400" dirty="0">
                <a:latin typeface="Arial"/>
                <a:cs typeface="Arial"/>
              </a:rPr>
              <a:t>’ che significa “accanto” o “oltre” e ‘</a:t>
            </a:r>
            <a:r>
              <a:rPr lang="it-IT" sz="1400" b="1" dirty="0">
                <a:latin typeface="Arial"/>
                <a:cs typeface="Arial"/>
              </a:rPr>
              <a:t>Olimpico</a:t>
            </a:r>
            <a:r>
              <a:rPr lang="it-IT" sz="1400" dirty="0">
                <a:latin typeface="Arial"/>
                <a:cs typeface="Arial"/>
              </a:rPr>
              <a:t>’. </a:t>
            </a:r>
            <a:br>
              <a:rPr lang="it-IT" sz="1400" dirty="0"/>
            </a:br>
            <a:r>
              <a:rPr lang="it-IT" sz="1400" dirty="0">
                <a:latin typeface="Arial"/>
                <a:cs typeface="Arial"/>
              </a:rPr>
              <a:t>Ciò significa che i Giochi Paralimpici sono un evento </a:t>
            </a: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parallelo</a:t>
            </a:r>
            <a:r>
              <a:rPr lang="it-IT" sz="1400" dirty="0">
                <a:latin typeface="Arial"/>
                <a:cs typeface="Arial"/>
              </a:rPr>
              <a:t> ai Giochi Olimpici.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2" y="1260000"/>
            <a:ext cx="2727413" cy="249299"/>
          </a:xfrm>
        </p:spPr>
        <p:txBody>
          <a:bodyPr/>
          <a:lstStyle/>
          <a:p>
            <a:r>
              <a:rPr lang="it-IT" sz="1800"/>
              <a:t>Il nome parla da solo!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86F3BFD-8618-EB4F-BFE0-38F189D024CB}"/>
              </a:ext>
            </a:extLst>
          </p:cNvPr>
          <p:cNvSpPr txBox="1">
            <a:spLocks/>
          </p:cNvSpPr>
          <p:nvPr/>
        </p:nvSpPr>
        <p:spPr>
          <a:xfrm>
            <a:off x="5097375" y="1944000"/>
            <a:ext cx="3689049" cy="1987506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/>
              <a:t>I Giochi Paralimpici si svolgono sempre </a:t>
            </a:r>
            <a:r>
              <a:rPr lang="it-IT" sz="1400" b="1">
                <a:solidFill>
                  <a:srgbClr val="EE334E"/>
                </a:solidFill>
              </a:rPr>
              <a:t>immediatamente dopo</a:t>
            </a:r>
            <a:r>
              <a:rPr lang="it-IT" sz="1400"/>
              <a:t> i Giochi Olimpici. </a:t>
            </a:r>
          </a:p>
          <a:p>
            <a:pPr marL="0" indent="0">
              <a:buNone/>
            </a:pPr>
            <a:r>
              <a:rPr lang="it-IT" sz="1400"/>
              <a:t>Si tengono entrambi nelle </a:t>
            </a:r>
            <a:r>
              <a:rPr lang="it-IT" sz="1400" b="1"/>
              <a:t>stesse città</a:t>
            </a:r>
            <a:r>
              <a:rPr lang="it-IT" sz="1400"/>
              <a:t> e </a:t>
            </a:r>
            <a:r>
              <a:rPr lang="it-IT" sz="1400" b="1"/>
              <a:t>negli stessi impianti sportivi</a:t>
            </a:r>
            <a:r>
              <a:rPr lang="it-IT" sz="140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33278909-1488-374F-8539-DC4EB0057E86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C1B3B0-49E5-E344-B484-9E753401F523}"/>
              </a:ext>
            </a:extLst>
          </p:cNvPr>
          <p:cNvSpPr txBox="1"/>
          <p:nvPr/>
        </p:nvSpPr>
        <p:spPr>
          <a:xfrm rot="16200000">
            <a:off x="3985015" y="3452724"/>
            <a:ext cx="10118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800" dirty="0"/>
              <a:t>© </a:t>
            </a:r>
            <a:r>
              <a:rPr lang="it-IT" sz="800" dirty="0" err="1"/>
              <a:t>Handikappidrott</a:t>
            </a:r>
            <a:endParaRPr lang="it-IT" sz="800" dirty="0"/>
          </a:p>
        </p:txBody>
      </p:sp>
    </p:spTree>
    <p:extLst>
      <p:ext uri="{BB962C8B-B14F-4D97-AF65-F5344CB8AC3E}">
        <p14:creationId xmlns:p14="http://schemas.microsoft.com/office/powerpoint/2010/main" val="223276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181167C5-39D5-1A44-A383-33FD0F46B0D6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099307-3DE5-D74D-B5A7-89C211952541}"/>
              </a:ext>
            </a:extLst>
          </p:cNvPr>
          <p:cNvSpPr txBox="1">
            <a:spLocks/>
          </p:cNvSpPr>
          <p:nvPr/>
        </p:nvSpPr>
        <p:spPr>
          <a:xfrm>
            <a:off x="4711769" y="3756040"/>
            <a:ext cx="3725262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Londra 2012, Gran Bretagna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5DBE0F-D031-FF4E-93AB-44B58EB44090}"/>
              </a:ext>
            </a:extLst>
          </p:cNvPr>
          <p:cNvGrpSpPr/>
          <p:nvPr/>
        </p:nvGrpSpPr>
        <p:grpSpPr>
          <a:xfrm>
            <a:off x="4711768" y="1513984"/>
            <a:ext cx="3897506" cy="2345535"/>
            <a:chOff x="4711767" y="1692000"/>
            <a:chExt cx="4067769" cy="2448000"/>
          </a:xfrm>
        </p:grpSpPr>
        <p:pic>
          <p:nvPicPr>
            <p:cNvPr id="9" name="Content Placeholder 12" descr="Photo of a Para athlete at the London 2012 Paralympic Games.">
              <a:extLst>
                <a:ext uri="{FF2B5EF4-FFF2-40B4-BE49-F238E27FC236}">
                  <a16:creationId xmlns:a16="http://schemas.microsoft.com/office/drawing/2014/main" id="{C8798BAD-4472-7C44-9F1C-11F756CBBD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11767" y="1692000"/>
              <a:ext cx="3888000" cy="23400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7A6735-7A5B-2F45-9481-EBB9E46C1969}"/>
                </a:ext>
              </a:extLst>
            </p:cNvPr>
            <p:cNvSpPr txBox="1"/>
            <p:nvPr/>
          </p:nvSpPr>
          <p:spPr>
            <a:xfrm rot="16200000">
              <a:off x="7982362" y="3342826"/>
              <a:ext cx="13789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www.photohartmann.de</a:t>
              </a:r>
              <a:endParaRPr lang="it-IT" sz="8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7E75829-2378-AA4F-911E-6BCB5AFA8247}"/>
              </a:ext>
            </a:extLst>
          </p:cNvPr>
          <p:cNvSpPr txBox="1"/>
          <p:nvPr/>
        </p:nvSpPr>
        <p:spPr>
          <a:xfrm>
            <a:off x="2820952" y="3822091"/>
            <a:ext cx="16033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>
                <a:solidFill>
                  <a:schemeClr val="bg1"/>
                </a:solidFill>
              </a:rPr>
              <a:t>© Isreal Press &amp; Photo Agency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084EDE3-7C0B-A647-826D-70BB43BEAD1F}"/>
              </a:ext>
            </a:extLst>
          </p:cNvPr>
          <p:cNvSpPr txBox="1">
            <a:spLocks/>
          </p:cNvSpPr>
          <p:nvPr/>
        </p:nvSpPr>
        <p:spPr>
          <a:xfrm>
            <a:off x="544234" y="3756040"/>
            <a:ext cx="3887999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>
                <a:solidFill>
                  <a:srgbClr val="EE334E"/>
                </a:solidFill>
              </a:rPr>
              <a:t>Roma 1960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E6A646-B2B6-4B43-93CE-58F70A4E5883}"/>
              </a:ext>
            </a:extLst>
          </p:cNvPr>
          <p:cNvGrpSpPr/>
          <p:nvPr/>
        </p:nvGrpSpPr>
        <p:grpSpPr>
          <a:xfrm>
            <a:off x="544232" y="1493623"/>
            <a:ext cx="3924065" cy="2354390"/>
            <a:chOff x="544231" y="1671638"/>
            <a:chExt cx="4095489" cy="2457242"/>
          </a:xfrm>
        </p:grpSpPr>
        <p:pic>
          <p:nvPicPr>
            <p:cNvPr id="10" name="Picture 9" descr="Photo of a Para athlete race at the Rome 1960 Paralympic Games.">
              <a:extLst>
                <a:ext uri="{FF2B5EF4-FFF2-40B4-BE49-F238E27FC236}">
                  <a16:creationId xmlns:a16="http://schemas.microsoft.com/office/drawing/2014/main" id="{B097A112-FC5F-EC42-A7FC-12ABF9B56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4880" r="-191"/>
            <a:stretch/>
          </p:blipFill>
          <p:spPr>
            <a:xfrm>
              <a:off x="544231" y="1671638"/>
              <a:ext cx="3887999" cy="235477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F7249A-3D5A-7245-AD8F-F50F25D03E92}"/>
                </a:ext>
              </a:extLst>
            </p:cNvPr>
            <p:cNvSpPr txBox="1"/>
            <p:nvPr/>
          </p:nvSpPr>
          <p:spPr>
            <a:xfrm rot="16200000">
              <a:off x="3730336" y="3219496"/>
              <a:ext cx="160332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Isreal</a:t>
              </a:r>
              <a:r>
                <a:rPr lang="it-IT" sz="800" dirty="0"/>
                <a:t> Press &amp; Photo Agency</a:t>
              </a:r>
            </a:p>
          </p:txBody>
        </p:sp>
      </p:grp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9FB45B7-C08B-674C-850E-F1227FD26F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037540"/>
            <a:ext cx="3372783" cy="249299"/>
          </a:xfrm>
        </p:spPr>
        <p:txBody>
          <a:bodyPr/>
          <a:lstStyle/>
          <a:p>
            <a:r>
              <a:rPr lang="it-IT" sz="1800" dirty="0"/>
              <a:t>Più veloce, più in alto, più forte</a:t>
            </a:r>
          </a:p>
        </p:txBody>
      </p:sp>
    </p:spTree>
    <p:extLst>
      <p:ext uri="{BB962C8B-B14F-4D97-AF65-F5344CB8AC3E}">
        <p14:creationId xmlns:p14="http://schemas.microsoft.com/office/powerpoint/2010/main" val="174169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1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065633"/>
            <a:ext cx="3372783" cy="249299"/>
          </a:xfrm>
        </p:spPr>
        <p:txBody>
          <a:bodyPr/>
          <a:lstStyle/>
          <a:p>
            <a:r>
              <a:rPr lang="it-IT" sz="1800" dirty="0"/>
              <a:t>Più veloce, più in alto, più forte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9A4A4-A64D-3745-9FA2-E034022B93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439833"/>
            <a:ext cx="4276291" cy="2866409"/>
          </a:xfrm>
        </p:spPr>
        <p:txBody>
          <a:bodyPr lIns="91440" tIns="45720" rIns="91440" bIns="45720" anchor="t"/>
          <a:lstStyle/>
          <a:p>
            <a:pPr marL="215900" indent="-215900">
              <a:lnSpc>
                <a:spcPts val="2000"/>
              </a:lnSpc>
            </a:pPr>
            <a:r>
              <a:rPr lang="it-IT" sz="1400" dirty="0">
                <a:latin typeface="Arial"/>
                <a:cs typeface="Arial"/>
              </a:rPr>
              <a:t>La gara dei 50 metri stile libero maschili classe S5 si è tenuta per la prima volta a Barcellona nel 1992, con l’oro conquistato in </a:t>
            </a: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39.96 </a:t>
            </a:r>
            <a:r>
              <a:rPr lang="it-IT" sz="1400" b="1" dirty="0">
                <a:latin typeface="Arial"/>
                <a:cs typeface="Arial"/>
              </a:rPr>
              <a:t>secondi</a:t>
            </a:r>
            <a:r>
              <a:rPr lang="it-IT" sz="1400" dirty="0">
                <a:latin typeface="Arial"/>
                <a:cs typeface="Arial"/>
              </a:rPr>
              <a:t>. </a:t>
            </a:r>
            <a:endParaRPr lang="en-US">
              <a:latin typeface="Arial"/>
              <a:cs typeface="Arial"/>
            </a:endParaRPr>
          </a:p>
          <a:p>
            <a:pPr marL="215900" indent="-215900">
              <a:lnSpc>
                <a:spcPts val="2000"/>
              </a:lnSpc>
            </a:pPr>
            <a:r>
              <a:rPr lang="it-IT" sz="1400" dirty="0">
                <a:latin typeface="Arial"/>
                <a:cs typeface="Arial"/>
              </a:rPr>
              <a:t>A Londra 2012 il titolo è stato vinto in </a:t>
            </a: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32.05 </a:t>
            </a:r>
            <a:r>
              <a:rPr lang="it-IT" sz="1400" b="1" dirty="0">
                <a:latin typeface="Arial"/>
                <a:cs typeface="Arial"/>
              </a:rPr>
              <a:t>secondi</a:t>
            </a:r>
            <a:r>
              <a:rPr lang="it-IT" sz="1400" dirty="0">
                <a:latin typeface="Arial"/>
                <a:cs typeface="Arial"/>
              </a:rPr>
              <a:t>.</a:t>
            </a:r>
            <a:endParaRPr lang="it-IT">
              <a:latin typeface="Arial"/>
              <a:cs typeface="Arial"/>
            </a:endParaRPr>
          </a:p>
          <a:p>
            <a:pPr marL="215900" indent="-215900">
              <a:lnSpc>
                <a:spcPts val="2000"/>
              </a:lnSpc>
            </a:pPr>
            <a:r>
              <a:rPr lang="it-IT" sz="1400" dirty="0">
                <a:latin typeface="Arial"/>
                <a:cs typeface="Arial"/>
              </a:rPr>
              <a:t>Gli atleti e le atlete </a:t>
            </a:r>
            <a:r>
              <a:rPr lang="it-IT" sz="1400" b="1" dirty="0">
                <a:latin typeface="Arial"/>
                <a:cs typeface="Arial"/>
              </a:rPr>
              <a:t>si allenano</a:t>
            </a:r>
            <a:r>
              <a:rPr lang="it-IT" sz="1400" dirty="0">
                <a:latin typeface="Arial"/>
                <a:cs typeface="Arial"/>
              </a:rPr>
              <a:t> intensamente per ottenere i </a:t>
            </a:r>
            <a:r>
              <a:rPr lang="it-IT" sz="1400" b="1" dirty="0">
                <a:latin typeface="Arial"/>
                <a:cs typeface="Arial"/>
              </a:rPr>
              <a:t>massimi</a:t>
            </a:r>
            <a:r>
              <a:rPr lang="it-IT" sz="1400" dirty="0">
                <a:latin typeface="Arial"/>
                <a:cs typeface="Arial"/>
              </a:rPr>
              <a:t> risultati possibili.</a:t>
            </a:r>
          </a:p>
          <a:p>
            <a:pPr marL="215900" indent="-215900">
              <a:lnSpc>
                <a:spcPts val="2000"/>
              </a:lnSpc>
            </a:pPr>
            <a:r>
              <a:rPr lang="it-IT" sz="1400" dirty="0"/>
              <a:t>I </a:t>
            </a:r>
            <a:r>
              <a:rPr lang="it-IT" sz="1400" b="1" dirty="0"/>
              <a:t>materiali</a:t>
            </a:r>
            <a:r>
              <a:rPr lang="it-IT" sz="1400" dirty="0"/>
              <a:t> e la </a:t>
            </a:r>
            <a:r>
              <a:rPr lang="it-IT" sz="1400" b="1" dirty="0"/>
              <a:t>tecnologia</a:t>
            </a:r>
            <a:r>
              <a:rPr lang="it-IT" sz="1400" dirty="0"/>
              <a:t> utilizzati per le attrezzature sportive si sono evoluti tantissimo.</a:t>
            </a:r>
            <a:endParaRPr lang="it-IT" sz="1400" dirty="0">
              <a:cs typeface="Arial" panose="020B0604020202020204" pitchFamily="34" charset="0"/>
            </a:endParaRP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C685B0D8-C698-064D-8611-05F7DD16B98D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E114A0A-C3ED-D94D-97CE-D9150EAF91A6}"/>
              </a:ext>
            </a:extLst>
          </p:cNvPr>
          <p:cNvSpPr txBox="1">
            <a:spLocks/>
          </p:cNvSpPr>
          <p:nvPr/>
        </p:nvSpPr>
        <p:spPr>
          <a:xfrm>
            <a:off x="4703858" y="3756040"/>
            <a:ext cx="3725262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Londra 2012, Gran Bretagna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A64EAF72-C212-27FA-0388-D87031CEBB2B}"/>
              </a:ext>
            </a:extLst>
          </p:cNvPr>
          <p:cNvGrpSpPr/>
          <p:nvPr/>
        </p:nvGrpSpPr>
        <p:grpSpPr>
          <a:xfrm>
            <a:off x="4711768" y="1523353"/>
            <a:ext cx="3897506" cy="2345535"/>
            <a:chOff x="4711767" y="1692000"/>
            <a:chExt cx="4067769" cy="2448000"/>
          </a:xfrm>
        </p:grpSpPr>
        <p:pic>
          <p:nvPicPr>
            <p:cNvPr id="8" name="Content Placeholder 12" descr="Photo of a Para athlete at the London 2012 Paralympic Games.">
              <a:extLst>
                <a:ext uri="{FF2B5EF4-FFF2-40B4-BE49-F238E27FC236}">
                  <a16:creationId xmlns:a16="http://schemas.microsoft.com/office/drawing/2014/main" id="{F8408C14-53F7-9D3C-AC34-1CBBBCE169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11767" y="1692000"/>
              <a:ext cx="3888000" cy="2340000"/>
            </a:xfrm>
            <a:prstGeom prst="rect">
              <a:avLst/>
            </a:prstGeom>
          </p:spPr>
        </p:pic>
        <p:sp>
          <p:nvSpPr>
            <p:cNvPr id="11" name="TextBox 12">
              <a:extLst>
                <a:ext uri="{FF2B5EF4-FFF2-40B4-BE49-F238E27FC236}">
                  <a16:creationId xmlns:a16="http://schemas.microsoft.com/office/drawing/2014/main" id="{54179A17-E85A-8FCD-699F-ED3A6F0E836A}"/>
                </a:ext>
              </a:extLst>
            </p:cNvPr>
            <p:cNvSpPr txBox="1"/>
            <p:nvPr/>
          </p:nvSpPr>
          <p:spPr>
            <a:xfrm rot="16200000">
              <a:off x="7982362" y="3342826"/>
              <a:ext cx="13789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www.photohartmann.de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1740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B6C618E-8EDA-3742-A222-5C6830F30940}"/>
              </a:ext>
            </a:extLst>
          </p:cNvPr>
          <p:cNvSpPr txBox="1">
            <a:spLocks/>
          </p:cNvSpPr>
          <p:nvPr/>
        </p:nvSpPr>
        <p:spPr>
          <a:xfrm>
            <a:off x="540233" y="3840414"/>
            <a:ext cx="8055533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Tel Aviv 1968, Israele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pic>
        <p:nvPicPr>
          <p:cNvPr id="8" name="Content Placeholder 10" descr="Photos of three different sports at the Tel Aviv 1968 Paralympic Games.">
            <a:extLst>
              <a:ext uri="{FF2B5EF4-FFF2-40B4-BE49-F238E27FC236}">
                <a16:creationId xmlns:a16="http://schemas.microsoft.com/office/drawing/2014/main" id="{E9A3369E-C9BE-A444-B28D-01DB37A4820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485993" y="1474650"/>
            <a:ext cx="2997194" cy="2291972"/>
          </a:xfr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B621111-4C46-E64E-8FAE-CC8541D6DF4D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C17DF0-E301-FC47-B78B-ABDB794C4C79}"/>
              </a:ext>
            </a:extLst>
          </p:cNvPr>
          <p:cNvGrpSpPr/>
          <p:nvPr/>
        </p:nvGrpSpPr>
        <p:grpSpPr>
          <a:xfrm>
            <a:off x="5573820" y="1474650"/>
            <a:ext cx="3208218" cy="2365764"/>
            <a:chOff x="5543767" y="1692000"/>
            <a:chExt cx="3275445" cy="2415338"/>
          </a:xfrm>
        </p:grpSpPr>
        <p:pic>
          <p:nvPicPr>
            <p:cNvPr id="12" name="Content Placeholder 10">
              <a:extLst>
                <a:ext uri="{FF2B5EF4-FFF2-40B4-BE49-F238E27FC236}">
                  <a16:creationId xmlns:a16="http://schemas.microsoft.com/office/drawing/2014/main" id="{B722F3C6-66F7-484B-98EE-CC1582DE94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43767" y="1692000"/>
              <a:ext cx="3060000" cy="23400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CF5233-B5DC-9A43-853F-71ECCF2C3408}"/>
                </a:ext>
              </a:extLst>
            </p:cNvPr>
            <p:cNvSpPr txBox="1"/>
            <p:nvPr/>
          </p:nvSpPr>
          <p:spPr>
            <a:xfrm rot="16200000">
              <a:off x="8308975" y="3597102"/>
              <a:ext cx="80502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Arie </a:t>
              </a:r>
              <a:r>
                <a:rPr lang="it-IT" sz="800" dirty="0" err="1"/>
                <a:t>Kanfer</a:t>
              </a:r>
              <a:endParaRPr lang="it-IT" sz="8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E114275-14C7-7545-B0E5-2D2A8995C91A}"/>
              </a:ext>
            </a:extLst>
          </p:cNvPr>
          <p:cNvGrpSpPr/>
          <p:nvPr/>
        </p:nvGrpSpPr>
        <p:grpSpPr>
          <a:xfrm>
            <a:off x="3724442" y="1474650"/>
            <a:ext cx="1849379" cy="2365765"/>
            <a:chOff x="3724441" y="1692000"/>
            <a:chExt cx="1888132" cy="2415339"/>
          </a:xfrm>
        </p:grpSpPr>
        <p:pic>
          <p:nvPicPr>
            <p:cNvPr id="13" name="Content Placeholder 10">
              <a:extLst>
                <a:ext uri="{FF2B5EF4-FFF2-40B4-BE49-F238E27FC236}">
                  <a16:creationId xmlns:a16="http://schemas.microsoft.com/office/drawing/2014/main" id="{E0BB37EF-D54F-004A-A602-F273D67DD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24441" y="1692000"/>
              <a:ext cx="1695118" cy="23400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ED54EC-42BA-5D41-9F6D-081E315AC1C2}"/>
                </a:ext>
              </a:extLst>
            </p:cNvPr>
            <p:cNvSpPr txBox="1"/>
            <p:nvPr/>
          </p:nvSpPr>
          <p:spPr>
            <a:xfrm rot="16200000">
              <a:off x="5172067" y="3666834"/>
              <a:ext cx="66556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M Dekel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E206587-7031-D446-BCB1-152B5D6BA6FE}"/>
              </a:ext>
            </a:extLst>
          </p:cNvPr>
          <p:cNvSpPr txBox="1"/>
          <p:nvPr/>
        </p:nvSpPr>
        <p:spPr>
          <a:xfrm rot="16200000">
            <a:off x="2953534" y="3142253"/>
            <a:ext cx="12586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Alexander </a:t>
            </a:r>
            <a:r>
              <a:rPr lang="it-IT" sz="800" dirty="0" err="1"/>
              <a:t>Suesskind</a:t>
            </a:r>
            <a:endParaRPr lang="it-IT" sz="800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16793EE1-313F-3D41-955A-4B57A8F5C5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143122"/>
            <a:ext cx="4091120" cy="249299"/>
          </a:xfrm>
        </p:spPr>
        <p:txBody>
          <a:bodyPr/>
          <a:lstStyle/>
          <a:p>
            <a:r>
              <a:rPr lang="it-IT" sz="1800"/>
              <a:t>Alcuni arrivano, altri restano e altri se ne vanno</a:t>
            </a:r>
          </a:p>
        </p:txBody>
      </p:sp>
    </p:spTree>
    <p:extLst>
      <p:ext uri="{BB962C8B-B14F-4D97-AF65-F5344CB8AC3E}">
        <p14:creationId xmlns:p14="http://schemas.microsoft.com/office/powerpoint/2010/main" val="349410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  <p:bldP spid="2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3D32E8E-1EAB-5040-8DC1-FC70EA1AF126}"/>
              </a:ext>
            </a:extLst>
          </p:cNvPr>
          <p:cNvSpPr txBox="1">
            <a:spLocks/>
          </p:cNvSpPr>
          <p:nvPr/>
        </p:nvSpPr>
        <p:spPr>
          <a:xfrm>
            <a:off x="544234" y="3718321"/>
            <a:ext cx="8055533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La preparazione per i prossimi Giochi e non solo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090716"/>
            <a:ext cx="4091120" cy="249299"/>
          </a:xfrm>
        </p:spPr>
        <p:txBody>
          <a:bodyPr/>
          <a:lstStyle/>
          <a:p>
            <a:r>
              <a:rPr lang="it-IT" sz="1800" dirty="0"/>
              <a:t>Alcuni arrivano, altri restano e altri se ne vanno</a:t>
            </a:r>
          </a:p>
        </p:txBody>
      </p:sp>
      <p:pic>
        <p:nvPicPr>
          <p:cNvPr id="8" name="Content Placeholder 10" descr="Photo of Para cross-country skiers.">
            <a:extLst>
              <a:ext uri="{FF2B5EF4-FFF2-40B4-BE49-F238E27FC236}">
                <a16:creationId xmlns:a16="http://schemas.microsoft.com/office/drawing/2014/main" id="{E9A3369E-C9BE-A444-B28D-01DB37A4820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902" y="1410117"/>
            <a:ext cx="2926749" cy="2238102"/>
          </a:xfr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698AA768-505A-3B49-BF6F-DC2B64B8D7EC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78AB7F-6084-E54B-93D6-7A024E5BF7AE}"/>
              </a:ext>
            </a:extLst>
          </p:cNvPr>
          <p:cNvGrpSpPr/>
          <p:nvPr/>
        </p:nvGrpSpPr>
        <p:grpSpPr>
          <a:xfrm>
            <a:off x="5634770" y="1410118"/>
            <a:ext cx="3131798" cy="2343052"/>
            <a:chOff x="5410380" y="1692000"/>
            <a:chExt cx="3274385" cy="2449728"/>
          </a:xfrm>
        </p:grpSpPr>
        <p:pic>
          <p:nvPicPr>
            <p:cNvPr id="12" name="Content Placeholder 10" descr="Photo of wheelchair basketball players.">
              <a:extLst>
                <a:ext uri="{FF2B5EF4-FFF2-40B4-BE49-F238E27FC236}">
                  <a16:creationId xmlns:a16="http://schemas.microsoft.com/office/drawing/2014/main" id="{B722F3C6-66F7-484B-98EE-CC1582DE94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10380" y="1692000"/>
              <a:ext cx="3060000" cy="23400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58A6F8-2874-0E48-A9FB-889864C00A88}"/>
                </a:ext>
              </a:extLst>
            </p:cNvPr>
            <p:cNvSpPr txBox="1"/>
            <p:nvPr/>
          </p:nvSpPr>
          <p:spPr>
            <a:xfrm rot="16200000">
              <a:off x="7764146" y="3221108"/>
              <a:ext cx="1615986" cy="2252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Scott </a:t>
              </a:r>
              <a:r>
                <a:rPr lang="it-IT" sz="800" dirty="0" err="1"/>
                <a:t>Heavey</a:t>
              </a:r>
              <a:r>
                <a:rPr lang="it-IT" sz="800" dirty="0"/>
                <a:t>/Getty Images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F2DC1D0-2693-2A4B-A41E-0906B200E971}"/>
              </a:ext>
            </a:extLst>
          </p:cNvPr>
          <p:cNvGrpSpPr/>
          <p:nvPr/>
        </p:nvGrpSpPr>
        <p:grpSpPr>
          <a:xfrm>
            <a:off x="3722525" y="1410118"/>
            <a:ext cx="1832459" cy="2340404"/>
            <a:chOff x="3722525" y="1692000"/>
            <a:chExt cx="1915889" cy="2446959"/>
          </a:xfrm>
        </p:grpSpPr>
        <p:pic>
          <p:nvPicPr>
            <p:cNvPr id="13" name="Content Placeholder 10" descr="Photo of a Para canoeist holding his boat on his shoulder.">
              <a:extLst>
                <a:ext uri="{FF2B5EF4-FFF2-40B4-BE49-F238E27FC236}">
                  <a16:creationId xmlns:a16="http://schemas.microsoft.com/office/drawing/2014/main" id="{E0BB37EF-D54F-004A-A602-F273D67DD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22525" y="1692000"/>
              <a:ext cx="1699084" cy="23400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E4C5D11-FB1A-F04A-A3EA-86580DABA44B}"/>
                </a:ext>
              </a:extLst>
            </p:cNvPr>
            <p:cNvSpPr txBox="1"/>
            <p:nvPr/>
          </p:nvSpPr>
          <p:spPr>
            <a:xfrm rot="16200000">
              <a:off x="4733717" y="3234261"/>
              <a:ext cx="1584142" cy="2252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Warren Little/Getty Images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C7ECF19-B55C-E24E-9D03-D6A2F2E37D4D}"/>
              </a:ext>
            </a:extLst>
          </p:cNvPr>
          <p:cNvSpPr txBox="1"/>
          <p:nvPr/>
        </p:nvSpPr>
        <p:spPr>
          <a:xfrm rot="16200000">
            <a:off x="2627533" y="2789039"/>
            <a:ext cx="1707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Chung Sung-</a:t>
            </a:r>
            <a:r>
              <a:rPr lang="it-IT" sz="800" dirty="0" err="1"/>
              <a:t>Jun</a:t>
            </a:r>
            <a:r>
              <a:rPr lang="it-IT" sz="800" dirty="0"/>
              <a:t>/Getty Images</a:t>
            </a:r>
          </a:p>
        </p:txBody>
      </p:sp>
    </p:spTree>
    <p:extLst>
      <p:ext uri="{BB962C8B-B14F-4D97-AF65-F5344CB8AC3E}">
        <p14:creationId xmlns:p14="http://schemas.microsoft.com/office/powerpoint/2010/main" val="410661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86CB2F-6AE8-4E40-B98C-B93D70084B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/>
              <a:t>I giochi di Stoke Mandeville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A588B-611F-DE43-9F61-60594D0E33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 dirty="0"/>
              <a:t>Tema 1 – Unità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5F897E-D764-F14C-8D25-2DB842EEAA8A}"/>
              </a:ext>
            </a:extLst>
          </p:cNvPr>
          <p:cNvGrpSpPr/>
          <p:nvPr/>
        </p:nvGrpSpPr>
        <p:grpSpPr>
          <a:xfrm>
            <a:off x="5289842" y="1086281"/>
            <a:ext cx="3625100" cy="2832576"/>
            <a:chOff x="4747767" y="1189408"/>
            <a:chExt cx="4043230" cy="3159295"/>
          </a:xfrm>
        </p:grpSpPr>
        <p:pic>
          <p:nvPicPr>
            <p:cNvPr id="7" name="Picture Placeholder 7" descr="Photo of spectators at the Stoke Mandeville Games.">
              <a:extLst>
                <a:ext uri="{FF2B5EF4-FFF2-40B4-BE49-F238E27FC236}">
                  <a16:creationId xmlns:a16="http://schemas.microsoft.com/office/drawing/2014/main" id="{56B02524-F310-5344-A29F-31626E4BF8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286" b="1758"/>
            <a:stretch/>
          </p:blipFill>
          <p:spPr>
            <a:xfrm>
              <a:off x="4747767" y="1189408"/>
              <a:ext cx="3851816" cy="315929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A7AE65-DE08-4549-B619-4BF28ED2EE1F}"/>
                </a:ext>
              </a:extLst>
            </p:cNvPr>
            <p:cNvSpPr txBox="1"/>
            <p:nvPr/>
          </p:nvSpPr>
          <p:spPr>
            <a:xfrm rot="16200000">
              <a:off x="8111644" y="3576015"/>
              <a:ext cx="1143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Christopher Payne</a:t>
              </a:r>
            </a:p>
          </p:txBody>
        </p:sp>
      </p:grp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DB1D006D-5898-C84F-A9A6-825E3EF136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7" y="1934576"/>
            <a:ext cx="4413795" cy="1909634"/>
          </a:xfrm>
        </p:spPr>
        <p:txBody>
          <a:bodyPr/>
          <a:lstStyle/>
          <a:p>
            <a:pPr marL="0" indent="0">
              <a:buNone/>
            </a:pPr>
            <a:r>
              <a:rPr lang="it-IT" sz="1400" dirty="0"/>
              <a:t>Quasi 70 anni fa, </a:t>
            </a:r>
            <a:r>
              <a:rPr lang="it-IT" sz="1400" b="1" dirty="0"/>
              <a:t>Sir Ludwig </a:t>
            </a:r>
            <a:r>
              <a:rPr lang="it-IT" sz="1400" b="1" dirty="0" err="1"/>
              <a:t>Guttmann</a:t>
            </a:r>
            <a:r>
              <a:rPr lang="it-IT" sz="1400" dirty="0"/>
              <a:t>, un medico dell’ospedale di Stoke Mandeville, in Gran Bretagna, organizza la prima competizione sportiva per persone che avevano subito una lesione alla spina dorsale.</a:t>
            </a:r>
          </a:p>
          <a:p>
            <a:endParaRPr lang="en-US" dirty="0"/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B2EA72AE-DA5E-D748-AE5F-AEE4EE1C9C97}"/>
              </a:ext>
            </a:extLst>
          </p:cNvPr>
          <p:cNvSpPr txBox="1">
            <a:spLocks/>
          </p:cNvSpPr>
          <p:nvPr/>
        </p:nvSpPr>
        <p:spPr>
          <a:xfrm>
            <a:off x="453838" y="1429443"/>
            <a:ext cx="3886200" cy="1224453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4000" b="1">
                <a:solidFill>
                  <a:srgbClr val="EE334E"/>
                </a:solidFill>
                <a:cs typeface="Arial" panose="020B0604020202020204" pitchFamily="34" charset="0"/>
              </a:rPr>
              <a:t>1948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3B0DA9E-0C26-9904-AD98-E8E7F1747315}"/>
              </a:ext>
            </a:extLst>
          </p:cNvPr>
          <p:cNvSpPr txBox="1"/>
          <p:nvPr/>
        </p:nvSpPr>
        <p:spPr>
          <a:xfrm>
            <a:off x="2928730" y="47442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262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9A3557C-76DF-F244-A310-A14E606858CE}"/>
              </a:ext>
            </a:extLst>
          </p:cNvPr>
          <p:cNvSpPr txBox="1">
            <a:spLocks/>
          </p:cNvSpPr>
          <p:nvPr/>
        </p:nvSpPr>
        <p:spPr>
          <a:xfrm>
            <a:off x="454902" y="3570045"/>
            <a:ext cx="4051953" cy="344550"/>
          </a:xfrm>
          <a:prstGeom prst="rect">
            <a:avLst/>
          </a:prstGeom>
          <a:solidFill>
            <a:srgbClr val="EE334E"/>
          </a:solidFill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sz="1100"/>
              <a:t>Roma 1960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C2AAC8E-AEC3-4D49-ADBE-375A96C10523}"/>
              </a:ext>
            </a:extLst>
          </p:cNvPr>
          <p:cNvSpPr txBox="1">
            <a:spLocks/>
          </p:cNvSpPr>
          <p:nvPr/>
        </p:nvSpPr>
        <p:spPr>
          <a:xfrm>
            <a:off x="4506856" y="3571108"/>
            <a:ext cx="4063935" cy="342425"/>
          </a:xfrm>
          <a:prstGeom prst="rect">
            <a:avLst/>
          </a:prstGeom>
          <a:solidFill>
            <a:srgbClr val="EE334E"/>
          </a:solidFill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sz="1100"/>
              <a:t>Rio 2016, Brasile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902" y="1017114"/>
            <a:ext cx="4809202" cy="249299"/>
          </a:xfrm>
        </p:spPr>
        <p:txBody>
          <a:bodyPr/>
          <a:lstStyle/>
          <a:p>
            <a:r>
              <a:rPr lang="it-IT" sz="1800" dirty="0"/>
              <a:t>Giochi Paralimpici estivi 1960-2016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8421548F-8CB3-844D-8B94-92CD181A67D8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pic>
        <p:nvPicPr>
          <p:cNvPr id="67" name="Content Placeholder 10" descr="Photo of the opening ceremony of the Rome 1960 Paralympic Games.">
            <a:extLst>
              <a:ext uri="{FF2B5EF4-FFF2-40B4-BE49-F238E27FC236}">
                <a16:creationId xmlns:a16="http://schemas.microsoft.com/office/drawing/2014/main" id="{A2BBD624-0FCF-8F41-BBE1-04555066F910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902" y="1362067"/>
            <a:ext cx="1658439" cy="2125538"/>
          </a:xfr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CC44FD7-F807-F244-BE94-F3C7853DB03E}"/>
              </a:ext>
            </a:extLst>
          </p:cNvPr>
          <p:cNvSpPr txBox="1"/>
          <p:nvPr/>
        </p:nvSpPr>
        <p:spPr>
          <a:xfrm rot="16200000">
            <a:off x="1049590" y="2207494"/>
            <a:ext cx="2344778" cy="215444"/>
          </a:xfrm>
          <a:prstGeom prst="rect">
            <a:avLst/>
          </a:prstGeom>
          <a:noFill/>
        </p:spPr>
        <p:txBody>
          <a:bodyPr wrap="square" lIns="0" rIns="54000" rtlCol="0">
            <a:spAutoFit/>
          </a:bodyPr>
          <a:lstStyle/>
          <a:p>
            <a:r>
              <a:rPr lang="it-IT" sz="800" dirty="0"/>
              <a:t>© Istituto italiano per i lavoratori con disabilità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535148-31FB-4E41-8C03-1C50CE04254A}"/>
              </a:ext>
            </a:extLst>
          </p:cNvPr>
          <p:cNvGrpSpPr/>
          <p:nvPr/>
        </p:nvGrpSpPr>
        <p:grpSpPr>
          <a:xfrm>
            <a:off x="6823102" y="1391772"/>
            <a:ext cx="1787177" cy="2063204"/>
            <a:chOff x="6828929" y="1683785"/>
            <a:chExt cx="1986282" cy="2293060"/>
          </a:xfrm>
        </p:grpSpPr>
        <p:pic>
          <p:nvPicPr>
            <p:cNvPr id="12" name="Picture 11" descr="Photo of three Para athletes celebrating.">
              <a:extLst>
                <a:ext uri="{FF2B5EF4-FFF2-40B4-BE49-F238E27FC236}">
                  <a16:creationId xmlns:a16="http://schemas.microsoft.com/office/drawing/2014/main" id="{387954C8-1055-2F42-9AF9-A1B479729F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730" t="14823" r="4738" b="19446"/>
            <a:stretch/>
          </p:blipFill>
          <p:spPr>
            <a:xfrm>
              <a:off x="6828929" y="1683785"/>
              <a:ext cx="1800001" cy="229306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B62B98-364D-EC48-BBD9-697A8C270E71}"/>
                </a:ext>
              </a:extLst>
            </p:cNvPr>
            <p:cNvSpPr txBox="1"/>
            <p:nvPr/>
          </p:nvSpPr>
          <p:spPr>
            <a:xfrm rot="16200000">
              <a:off x="7922659" y="3007495"/>
              <a:ext cx="15696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Anthony Edgar per OIS/COI</a:t>
              </a:r>
            </a:p>
          </p:txBody>
        </p:sp>
      </p:grpSp>
      <p:sp>
        <p:nvSpPr>
          <p:cNvPr id="34" name="Chevron 33">
            <a:extLst>
              <a:ext uri="{FF2B5EF4-FFF2-40B4-BE49-F238E27FC236}">
                <a16:creationId xmlns:a16="http://schemas.microsoft.com/office/drawing/2014/main" id="{DDDE45EC-105E-3544-8057-21B72EDB05C1}"/>
              </a:ext>
            </a:extLst>
          </p:cNvPr>
          <p:cNvSpPr/>
          <p:nvPr/>
        </p:nvSpPr>
        <p:spPr>
          <a:xfrm>
            <a:off x="4209535" y="3517927"/>
            <a:ext cx="667265" cy="439947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B2FD45E-6B75-EC95-6D4D-E68E337D9D6E}"/>
              </a:ext>
            </a:extLst>
          </p:cNvPr>
          <p:cNvGrpSpPr/>
          <p:nvPr/>
        </p:nvGrpSpPr>
        <p:grpSpPr>
          <a:xfrm>
            <a:off x="1689377" y="1217286"/>
            <a:ext cx="5287406" cy="2179057"/>
            <a:chOff x="1430192" y="1173402"/>
            <a:chExt cx="6325720" cy="260696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A2CEB90-8B64-D042-A0D4-65BFF3CF2F54}"/>
                </a:ext>
              </a:extLst>
            </p:cNvPr>
            <p:cNvGrpSpPr/>
            <p:nvPr/>
          </p:nvGrpSpPr>
          <p:grpSpPr>
            <a:xfrm>
              <a:off x="1430192" y="1173402"/>
              <a:ext cx="2607088" cy="974613"/>
              <a:chOff x="1430192" y="1465415"/>
              <a:chExt cx="2607088" cy="974613"/>
            </a:xfrm>
          </p:grpSpPr>
          <p:sp>
            <p:nvSpPr>
              <p:cNvPr id="35" name="Content Placeholder 1">
                <a:extLst>
                  <a:ext uri="{FF2B5EF4-FFF2-40B4-BE49-F238E27FC236}">
                    <a16:creationId xmlns:a16="http://schemas.microsoft.com/office/drawing/2014/main" id="{9EE430A6-308D-7B43-B05E-4EAD3EDEAF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30192" y="1465415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>
                    <a:solidFill>
                      <a:srgbClr val="EE334E"/>
                    </a:solidFill>
                    <a:cs typeface="Arial" panose="020B0604020202020204" pitchFamily="34" charset="0"/>
                  </a:rPr>
                  <a:t>400</a:t>
                </a: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88E2D8C-F919-FD4C-AC65-0346BC4A3C5E}"/>
                  </a:ext>
                </a:extLst>
              </p:cNvPr>
              <p:cNvSpPr txBox="1"/>
              <p:nvPr/>
            </p:nvSpPr>
            <p:spPr>
              <a:xfrm>
                <a:off x="2624727" y="2108633"/>
                <a:ext cx="1412552" cy="33139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r"/>
                <a:r>
                  <a:rPr lang="it-IT" sz="1200" dirty="0"/>
                  <a:t>Atlete e atleti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DD75406-8C80-9142-9DB7-55B12E3A4DB4}"/>
                </a:ext>
              </a:extLst>
            </p:cNvPr>
            <p:cNvGrpSpPr/>
            <p:nvPr/>
          </p:nvGrpSpPr>
          <p:grpSpPr>
            <a:xfrm>
              <a:off x="5148824" y="1173402"/>
              <a:ext cx="2607088" cy="974613"/>
              <a:chOff x="5148824" y="1465415"/>
              <a:chExt cx="2607088" cy="974613"/>
            </a:xfrm>
          </p:grpSpPr>
          <p:sp>
            <p:nvSpPr>
              <p:cNvPr id="47" name="Content Placeholder 1">
                <a:extLst>
                  <a:ext uri="{FF2B5EF4-FFF2-40B4-BE49-F238E27FC236}">
                    <a16:creationId xmlns:a16="http://schemas.microsoft.com/office/drawing/2014/main" id="{9F3E38C8-D3A7-4144-A65A-605AA95CEF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8824" y="1465415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>
                    <a:solidFill>
                      <a:srgbClr val="EE334E"/>
                    </a:solidFill>
                    <a:cs typeface="Arial" panose="020B0604020202020204" pitchFamily="34" charset="0"/>
                  </a:rPr>
                  <a:t>4328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5D396BA-D2DB-3D4A-9A44-4C79AE02F4D8}"/>
                  </a:ext>
                </a:extLst>
              </p:cNvPr>
              <p:cNvSpPr txBox="1"/>
              <p:nvPr/>
            </p:nvSpPr>
            <p:spPr>
              <a:xfrm>
                <a:off x="5148824" y="2108633"/>
                <a:ext cx="1412552" cy="33139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it-IT" sz="1200" dirty="0"/>
                  <a:t>Atlete e atleti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813D120-7054-714B-88D9-FAC47E0141D5}"/>
                </a:ext>
              </a:extLst>
            </p:cNvPr>
            <p:cNvGrpSpPr/>
            <p:nvPr/>
          </p:nvGrpSpPr>
          <p:grpSpPr>
            <a:xfrm>
              <a:off x="1430192" y="2008348"/>
              <a:ext cx="2607088" cy="916956"/>
              <a:chOff x="1430192" y="2300361"/>
              <a:chExt cx="2607088" cy="916956"/>
            </a:xfrm>
          </p:grpSpPr>
          <p:sp>
            <p:nvSpPr>
              <p:cNvPr id="36" name="Content Placeholder 1">
                <a:extLst>
                  <a:ext uri="{FF2B5EF4-FFF2-40B4-BE49-F238E27FC236}">
                    <a16:creationId xmlns:a16="http://schemas.microsoft.com/office/drawing/2014/main" id="{E3FF3B39-4772-354E-9399-D82B19AB42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30192" y="2300361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 dirty="0">
                    <a:solidFill>
                      <a:srgbClr val="EE334E"/>
                    </a:solidFill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321481E-1B48-FD4D-9F6B-FAA882031DC7}"/>
                  </a:ext>
                </a:extLst>
              </p:cNvPr>
              <p:cNvSpPr txBox="1"/>
              <p:nvPr/>
            </p:nvSpPr>
            <p:spPr>
              <a:xfrm>
                <a:off x="2624727" y="2940318"/>
                <a:ext cx="14125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200"/>
                  <a:t>nazioni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2D43D39-019C-7B4A-A117-4F301E54D0B8}"/>
                </a:ext>
              </a:extLst>
            </p:cNvPr>
            <p:cNvGrpSpPr/>
            <p:nvPr/>
          </p:nvGrpSpPr>
          <p:grpSpPr>
            <a:xfrm>
              <a:off x="5148824" y="2008348"/>
              <a:ext cx="2607088" cy="916956"/>
              <a:chOff x="5148824" y="2300361"/>
              <a:chExt cx="2607088" cy="916956"/>
            </a:xfrm>
          </p:grpSpPr>
          <p:sp>
            <p:nvSpPr>
              <p:cNvPr id="48" name="Content Placeholder 1">
                <a:extLst>
                  <a:ext uri="{FF2B5EF4-FFF2-40B4-BE49-F238E27FC236}">
                    <a16:creationId xmlns:a16="http://schemas.microsoft.com/office/drawing/2014/main" id="{D45C00B0-B56A-FE46-96EC-C906CF6DBF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8824" y="2300361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 dirty="0">
                    <a:solidFill>
                      <a:srgbClr val="EE334E"/>
                    </a:solidFill>
                    <a:cs typeface="Arial" panose="020B0604020202020204" pitchFamily="34" charset="0"/>
                  </a:rPr>
                  <a:t>159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9175C4A-4872-1B4F-803B-4C2B1B28BF8E}"/>
                  </a:ext>
                </a:extLst>
              </p:cNvPr>
              <p:cNvSpPr txBox="1"/>
              <p:nvPr/>
            </p:nvSpPr>
            <p:spPr>
              <a:xfrm>
                <a:off x="5148824" y="2940318"/>
                <a:ext cx="14125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200"/>
                  <a:t>nazioni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A3AABFA-C6A3-6F4C-8A1F-D2C69BAAF419}"/>
                </a:ext>
              </a:extLst>
            </p:cNvPr>
            <p:cNvGrpSpPr/>
            <p:nvPr/>
          </p:nvGrpSpPr>
          <p:grpSpPr>
            <a:xfrm>
              <a:off x="1430192" y="2854544"/>
              <a:ext cx="2607088" cy="910060"/>
              <a:chOff x="1430192" y="3146557"/>
              <a:chExt cx="2607088" cy="910060"/>
            </a:xfrm>
          </p:grpSpPr>
          <p:sp>
            <p:nvSpPr>
              <p:cNvPr id="37" name="Content Placeholder 1">
                <a:extLst>
                  <a:ext uri="{FF2B5EF4-FFF2-40B4-BE49-F238E27FC236}">
                    <a16:creationId xmlns:a16="http://schemas.microsoft.com/office/drawing/2014/main" id="{296E5FEE-3022-9444-88AC-42374D8F07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30192" y="3146557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>
                    <a:solidFill>
                      <a:srgbClr val="EE334E"/>
                    </a:solidFill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988624C-3665-C84C-B953-CA6D9EB1811C}"/>
                  </a:ext>
                </a:extLst>
              </p:cNvPr>
              <p:cNvSpPr txBox="1"/>
              <p:nvPr/>
            </p:nvSpPr>
            <p:spPr>
              <a:xfrm>
                <a:off x="2624727" y="3779618"/>
                <a:ext cx="14125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200"/>
                  <a:t>sport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6773D20-59F6-7E47-8721-04278A54C07C}"/>
                </a:ext>
              </a:extLst>
            </p:cNvPr>
            <p:cNvGrpSpPr/>
            <p:nvPr/>
          </p:nvGrpSpPr>
          <p:grpSpPr>
            <a:xfrm>
              <a:off x="5148824" y="2854544"/>
              <a:ext cx="2607088" cy="910060"/>
              <a:chOff x="5148824" y="3146557"/>
              <a:chExt cx="2607088" cy="910060"/>
            </a:xfrm>
          </p:grpSpPr>
          <p:sp>
            <p:nvSpPr>
              <p:cNvPr id="49" name="Content Placeholder 1">
                <a:extLst>
                  <a:ext uri="{FF2B5EF4-FFF2-40B4-BE49-F238E27FC236}">
                    <a16:creationId xmlns:a16="http://schemas.microsoft.com/office/drawing/2014/main" id="{ED53DF8E-323F-974E-AF3C-51A0F21E79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8824" y="3146557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 dirty="0">
                    <a:solidFill>
                      <a:srgbClr val="EE334E"/>
                    </a:solidFill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76C0A12-C497-934F-AB07-9959085C5816}"/>
                  </a:ext>
                </a:extLst>
              </p:cNvPr>
              <p:cNvSpPr txBox="1"/>
              <p:nvPr/>
            </p:nvSpPr>
            <p:spPr>
              <a:xfrm>
                <a:off x="5148824" y="3779618"/>
                <a:ext cx="14125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200"/>
                  <a:t>sport</a:t>
                </a:r>
              </a:p>
            </p:txBody>
          </p:sp>
        </p:grpSp>
        <p:pic>
          <p:nvPicPr>
            <p:cNvPr id="14" name="Picture 13" descr="Icon&#10;&#10;Description automatically generated">
              <a:extLst>
                <a:ext uri="{FF2B5EF4-FFF2-40B4-BE49-F238E27FC236}">
                  <a16:creationId xmlns:a16="http://schemas.microsoft.com/office/drawing/2014/main" id="{CBE61EDD-1302-CA45-9725-5A7426282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7825" y="1292580"/>
              <a:ext cx="730454" cy="730454"/>
            </a:xfrm>
            <a:prstGeom prst="rect">
              <a:avLst/>
            </a:prstGeom>
          </p:spPr>
        </p:pic>
        <p:pic>
          <p:nvPicPr>
            <p:cNvPr id="38" name="Picture 37" descr="Icon&#10;&#10;Description automatically generated">
              <a:extLst>
                <a:ext uri="{FF2B5EF4-FFF2-40B4-BE49-F238E27FC236}">
                  <a16:creationId xmlns:a16="http://schemas.microsoft.com/office/drawing/2014/main" id="{42BB5B62-4D6F-6D42-ACD2-44829244C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88947" y="2023034"/>
              <a:ext cx="971275" cy="971275"/>
            </a:xfrm>
            <a:prstGeom prst="rect">
              <a:avLst/>
            </a:prstGeom>
          </p:spPr>
        </p:pic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660375EC-D7F9-B349-9AA1-7F04DBD77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25881" y="2885021"/>
              <a:ext cx="895350" cy="895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117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5" grpId="0" build="p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9A3557C-76DF-F244-A310-A14E606858CE}"/>
              </a:ext>
            </a:extLst>
          </p:cNvPr>
          <p:cNvSpPr txBox="1">
            <a:spLocks/>
          </p:cNvSpPr>
          <p:nvPr/>
        </p:nvSpPr>
        <p:spPr>
          <a:xfrm>
            <a:off x="454902" y="3634661"/>
            <a:ext cx="4051953" cy="344550"/>
          </a:xfrm>
          <a:prstGeom prst="rect">
            <a:avLst/>
          </a:prstGeom>
          <a:solidFill>
            <a:srgbClr val="EE334E"/>
          </a:solidFill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sz="1100"/>
              <a:t>Örnsköldsvik 1976, Svezia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C2AAC8E-AEC3-4D49-ADBE-375A96C10523}"/>
              </a:ext>
            </a:extLst>
          </p:cNvPr>
          <p:cNvSpPr txBox="1">
            <a:spLocks/>
          </p:cNvSpPr>
          <p:nvPr/>
        </p:nvSpPr>
        <p:spPr>
          <a:xfrm>
            <a:off x="4506856" y="3635724"/>
            <a:ext cx="4063935" cy="342425"/>
          </a:xfrm>
          <a:prstGeom prst="rect">
            <a:avLst/>
          </a:prstGeom>
          <a:solidFill>
            <a:srgbClr val="EE334E"/>
          </a:solidFill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sz="1100" dirty="0" err="1"/>
              <a:t>PyeongChang</a:t>
            </a:r>
            <a:r>
              <a:rPr lang="it-IT" sz="1100" dirty="0"/>
              <a:t> 2018, Corea del Sud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902" y="1017114"/>
            <a:ext cx="4539897" cy="249299"/>
          </a:xfrm>
        </p:spPr>
        <p:txBody>
          <a:bodyPr/>
          <a:lstStyle/>
          <a:p>
            <a:r>
              <a:rPr lang="it-IT" sz="1800" dirty="0"/>
              <a:t>Giochi Paralimpici invernali 1972-2018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8421548F-8CB3-844D-8B94-92CD181A67D8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BA5B15-7D90-604F-A90D-621693A8426D}"/>
              </a:ext>
            </a:extLst>
          </p:cNvPr>
          <p:cNvGrpSpPr/>
          <p:nvPr/>
        </p:nvGrpSpPr>
        <p:grpSpPr>
          <a:xfrm>
            <a:off x="460205" y="1341491"/>
            <a:ext cx="1930421" cy="2212981"/>
            <a:chOff x="460205" y="1341491"/>
            <a:chExt cx="2019159" cy="2314708"/>
          </a:xfrm>
        </p:grpSpPr>
        <p:pic>
          <p:nvPicPr>
            <p:cNvPr id="32" name="Content Placeholder 10" descr="Photo of a Para skier at the first Paralympic Winter Games.">
              <a:extLst>
                <a:ext uri="{FF2B5EF4-FFF2-40B4-BE49-F238E27FC236}">
                  <a16:creationId xmlns:a16="http://schemas.microsoft.com/office/drawing/2014/main" id="{48FFFFE1-78D6-B44C-9649-2AD4A2FAA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0205" y="1341491"/>
              <a:ext cx="1794697" cy="2314708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C499884-8A07-5746-A829-612C021C4EBA}"/>
                </a:ext>
              </a:extLst>
            </p:cNvPr>
            <p:cNvSpPr txBox="1"/>
            <p:nvPr/>
          </p:nvSpPr>
          <p:spPr>
            <a:xfrm rot="16200000">
              <a:off x="1930803" y="3103214"/>
              <a:ext cx="881677" cy="215444"/>
            </a:xfrm>
            <a:prstGeom prst="rect">
              <a:avLst/>
            </a:prstGeom>
            <a:noFill/>
          </p:spPr>
          <p:txBody>
            <a:bodyPr wrap="none" lIns="0" rIns="54000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Handikappidrott</a:t>
              </a:r>
              <a:endParaRPr lang="it-IT" sz="8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4AF3EB-34AB-D04C-844F-4480A2A3C125}"/>
              </a:ext>
            </a:extLst>
          </p:cNvPr>
          <p:cNvGrpSpPr/>
          <p:nvPr/>
        </p:nvGrpSpPr>
        <p:grpSpPr>
          <a:xfrm>
            <a:off x="6688465" y="1332122"/>
            <a:ext cx="1911304" cy="2188051"/>
            <a:chOff x="6692955" y="1341491"/>
            <a:chExt cx="2016724" cy="2308735"/>
          </a:xfrm>
        </p:grpSpPr>
        <p:pic>
          <p:nvPicPr>
            <p:cNvPr id="34" name="Content Placeholder 10" descr="Photo of a Para cross-country skier.">
              <a:extLst>
                <a:ext uri="{FF2B5EF4-FFF2-40B4-BE49-F238E27FC236}">
                  <a16:creationId xmlns:a16="http://schemas.microsoft.com/office/drawing/2014/main" id="{C1AD8476-3264-754D-BD75-73419E1458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92955" y="1341491"/>
              <a:ext cx="1812306" cy="2308735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26B6D6B-3698-9147-ADDB-A71ACFCB53C8}"/>
                </a:ext>
              </a:extLst>
            </p:cNvPr>
            <p:cNvSpPr txBox="1"/>
            <p:nvPr/>
          </p:nvSpPr>
          <p:spPr>
            <a:xfrm rot="16200000">
              <a:off x="7737154" y="2662374"/>
              <a:ext cx="1729605" cy="215444"/>
            </a:xfrm>
            <a:prstGeom prst="rect">
              <a:avLst/>
            </a:prstGeom>
            <a:noFill/>
          </p:spPr>
          <p:txBody>
            <a:bodyPr wrap="square" lIns="0" rIns="54000" rtlCol="0">
              <a:spAutoFit/>
            </a:bodyPr>
            <a:lstStyle/>
            <a:p>
              <a:r>
                <a:rPr lang="it-IT" sz="800" dirty="0"/>
                <a:t>© Chung Sung-</a:t>
              </a:r>
              <a:r>
                <a:rPr lang="it-IT" sz="800" dirty="0" err="1"/>
                <a:t>Jun</a:t>
              </a:r>
              <a:r>
                <a:rPr lang="it-IT" sz="800" dirty="0"/>
                <a:t>/Getty Images</a:t>
              </a:r>
            </a:p>
          </p:txBody>
        </p:sp>
      </p:grpSp>
      <p:sp>
        <p:nvSpPr>
          <p:cNvPr id="43" name="Chevron 42">
            <a:extLst>
              <a:ext uri="{FF2B5EF4-FFF2-40B4-BE49-F238E27FC236}">
                <a16:creationId xmlns:a16="http://schemas.microsoft.com/office/drawing/2014/main" id="{DE0C308F-BC1C-1E45-B46C-E5D18B80B846}"/>
              </a:ext>
            </a:extLst>
          </p:cNvPr>
          <p:cNvSpPr/>
          <p:nvPr/>
        </p:nvSpPr>
        <p:spPr>
          <a:xfrm>
            <a:off x="4209535" y="3582543"/>
            <a:ext cx="667265" cy="439947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923EDE31-4289-E849-866D-AFB5146FE213}"/>
              </a:ext>
            </a:extLst>
          </p:cNvPr>
          <p:cNvGrpSpPr/>
          <p:nvPr/>
        </p:nvGrpSpPr>
        <p:grpSpPr>
          <a:xfrm>
            <a:off x="1705199" y="1297150"/>
            <a:ext cx="5307493" cy="2195860"/>
            <a:chOff x="1430192" y="1455255"/>
            <a:chExt cx="6325720" cy="261712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0F3EB77-977D-E540-8C29-BE69167F0231}"/>
                </a:ext>
              </a:extLst>
            </p:cNvPr>
            <p:cNvGrpSpPr/>
            <p:nvPr/>
          </p:nvGrpSpPr>
          <p:grpSpPr>
            <a:xfrm>
              <a:off x="1430192" y="1455255"/>
              <a:ext cx="2607088" cy="983518"/>
              <a:chOff x="1430192" y="1455255"/>
              <a:chExt cx="2607088" cy="983518"/>
            </a:xfrm>
          </p:grpSpPr>
          <p:sp>
            <p:nvSpPr>
              <p:cNvPr id="35" name="Content Placeholder 1">
                <a:extLst>
                  <a:ext uri="{FF2B5EF4-FFF2-40B4-BE49-F238E27FC236}">
                    <a16:creationId xmlns:a16="http://schemas.microsoft.com/office/drawing/2014/main" id="{9EE430A6-308D-7B43-B05E-4EAD3EDEAF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30192" y="1455255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 dirty="0">
                    <a:solidFill>
                      <a:srgbClr val="EE334E"/>
                    </a:solidFill>
                    <a:cs typeface="Arial" panose="020B0604020202020204" pitchFamily="34" charset="0"/>
                  </a:rPr>
                  <a:t>53</a:t>
                </a: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88E2D8C-F919-FD4C-AC65-0346BC4A3C5E}"/>
                  </a:ext>
                </a:extLst>
              </p:cNvPr>
              <p:cNvSpPr txBox="1"/>
              <p:nvPr/>
            </p:nvSpPr>
            <p:spPr>
              <a:xfrm>
                <a:off x="2624728" y="2108633"/>
                <a:ext cx="1412552" cy="33014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r"/>
                <a:r>
                  <a:rPr lang="it-IT" sz="1200" dirty="0"/>
                  <a:t>Atlete e atleti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A7C4C76-1632-D94E-ABB6-E31F733C1EB6}"/>
                </a:ext>
              </a:extLst>
            </p:cNvPr>
            <p:cNvGrpSpPr/>
            <p:nvPr/>
          </p:nvGrpSpPr>
          <p:grpSpPr>
            <a:xfrm>
              <a:off x="5148824" y="1455255"/>
              <a:ext cx="2607088" cy="983518"/>
              <a:chOff x="5148824" y="1455255"/>
              <a:chExt cx="2607088" cy="983518"/>
            </a:xfrm>
          </p:grpSpPr>
          <p:sp>
            <p:nvSpPr>
              <p:cNvPr id="47" name="Content Placeholder 1">
                <a:extLst>
                  <a:ext uri="{FF2B5EF4-FFF2-40B4-BE49-F238E27FC236}">
                    <a16:creationId xmlns:a16="http://schemas.microsoft.com/office/drawing/2014/main" id="{9F3E38C8-D3A7-4144-A65A-605AA95CEF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8824" y="1455255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>
                    <a:solidFill>
                      <a:srgbClr val="EE334E"/>
                    </a:solidFill>
                    <a:cs typeface="Arial" panose="020B0604020202020204" pitchFamily="34" charset="0"/>
                  </a:rPr>
                  <a:t>567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5D396BA-D2DB-3D4A-9A44-4C79AE02F4D8}"/>
                  </a:ext>
                </a:extLst>
              </p:cNvPr>
              <p:cNvSpPr txBox="1"/>
              <p:nvPr/>
            </p:nvSpPr>
            <p:spPr>
              <a:xfrm>
                <a:off x="5148824" y="2108633"/>
                <a:ext cx="1412552" cy="33014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it-IT" sz="1200" dirty="0"/>
                  <a:t>Atlete e atleti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E3AB980-7FF1-8D41-8A7F-421E1F3E34B2}"/>
                </a:ext>
              </a:extLst>
            </p:cNvPr>
            <p:cNvGrpSpPr/>
            <p:nvPr/>
          </p:nvGrpSpPr>
          <p:grpSpPr>
            <a:xfrm>
              <a:off x="1430192" y="2300361"/>
              <a:ext cx="2607088" cy="916956"/>
              <a:chOff x="1430192" y="2300361"/>
              <a:chExt cx="2607088" cy="916956"/>
            </a:xfrm>
          </p:grpSpPr>
          <p:sp>
            <p:nvSpPr>
              <p:cNvPr id="36" name="Content Placeholder 1">
                <a:extLst>
                  <a:ext uri="{FF2B5EF4-FFF2-40B4-BE49-F238E27FC236}">
                    <a16:creationId xmlns:a16="http://schemas.microsoft.com/office/drawing/2014/main" id="{E3FF3B39-4772-354E-9399-D82B19AB42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30192" y="2300361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>
                    <a:solidFill>
                      <a:srgbClr val="EE334E"/>
                    </a:solidFill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321481E-1B48-FD4D-9F6B-FAA882031DC7}"/>
                  </a:ext>
                </a:extLst>
              </p:cNvPr>
              <p:cNvSpPr txBox="1"/>
              <p:nvPr/>
            </p:nvSpPr>
            <p:spPr>
              <a:xfrm>
                <a:off x="2624728" y="2940318"/>
                <a:ext cx="14125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200"/>
                  <a:t>nazioni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B2E89B4-6D97-FC4F-968C-5787B18E62E7}"/>
                </a:ext>
              </a:extLst>
            </p:cNvPr>
            <p:cNvGrpSpPr/>
            <p:nvPr/>
          </p:nvGrpSpPr>
          <p:grpSpPr>
            <a:xfrm>
              <a:off x="5148824" y="2300361"/>
              <a:ext cx="2607088" cy="916956"/>
              <a:chOff x="5148824" y="2300361"/>
              <a:chExt cx="2607088" cy="916956"/>
            </a:xfrm>
          </p:grpSpPr>
          <p:sp>
            <p:nvSpPr>
              <p:cNvPr id="48" name="Content Placeholder 1">
                <a:extLst>
                  <a:ext uri="{FF2B5EF4-FFF2-40B4-BE49-F238E27FC236}">
                    <a16:creationId xmlns:a16="http://schemas.microsoft.com/office/drawing/2014/main" id="{D45C00B0-B56A-FE46-96EC-C906CF6DBF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8824" y="2300361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>
                    <a:solidFill>
                      <a:srgbClr val="EE334E"/>
                    </a:solidFill>
                    <a:cs typeface="Arial" panose="020B0604020202020204" pitchFamily="34" charset="0"/>
                  </a:rPr>
                  <a:t>49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9175C4A-4872-1B4F-803B-4C2B1B28BF8E}"/>
                  </a:ext>
                </a:extLst>
              </p:cNvPr>
              <p:cNvSpPr txBox="1"/>
              <p:nvPr/>
            </p:nvSpPr>
            <p:spPr>
              <a:xfrm>
                <a:off x="5148824" y="2940318"/>
                <a:ext cx="14125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200"/>
                  <a:t>delegazioni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8C4BBBC-EDDA-094C-9374-2A2B85DDDA73}"/>
                </a:ext>
              </a:extLst>
            </p:cNvPr>
            <p:cNvGrpSpPr/>
            <p:nvPr/>
          </p:nvGrpSpPr>
          <p:grpSpPr>
            <a:xfrm>
              <a:off x="1430192" y="3146557"/>
              <a:ext cx="2607088" cy="910060"/>
              <a:chOff x="1430192" y="3146557"/>
              <a:chExt cx="2607088" cy="910060"/>
            </a:xfrm>
          </p:grpSpPr>
          <p:sp>
            <p:nvSpPr>
              <p:cNvPr id="37" name="Content Placeholder 1">
                <a:extLst>
                  <a:ext uri="{FF2B5EF4-FFF2-40B4-BE49-F238E27FC236}">
                    <a16:creationId xmlns:a16="http://schemas.microsoft.com/office/drawing/2014/main" id="{296E5FEE-3022-9444-88AC-42374D8F07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30192" y="3146557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>
                    <a:solidFill>
                      <a:srgbClr val="EE334E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988624C-3665-C84C-B953-CA6D9EB1811C}"/>
                  </a:ext>
                </a:extLst>
              </p:cNvPr>
              <p:cNvSpPr txBox="1"/>
              <p:nvPr/>
            </p:nvSpPr>
            <p:spPr>
              <a:xfrm>
                <a:off x="2624728" y="3779618"/>
                <a:ext cx="14125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200"/>
                  <a:t>sport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B2E033E-CE2C-DA4F-9CEF-6B9367DBFDFD}"/>
                </a:ext>
              </a:extLst>
            </p:cNvPr>
            <p:cNvGrpSpPr/>
            <p:nvPr/>
          </p:nvGrpSpPr>
          <p:grpSpPr>
            <a:xfrm>
              <a:off x="5148824" y="3146557"/>
              <a:ext cx="2607088" cy="910060"/>
              <a:chOff x="5148824" y="3146557"/>
              <a:chExt cx="2607088" cy="910060"/>
            </a:xfrm>
          </p:grpSpPr>
          <p:sp>
            <p:nvSpPr>
              <p:cNvPr id="49" name="Content Placeholder 1">
                <a:extLst>
                  <a:ext uri="{FF2B5EF4-FFF2-40B4-BE49-F238E27FC236}">
                    <a16:creationId xmlns:a16="http://schemas.microsoft.com/office/drawing/2014/main" id="{ED53DF8E-323F-974E-AF3C-51A0F21E79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8824" y="3146557"/>
                <a:ext cx="2607088" cy="852126"/>
              </a:xfrm>
              <a:prstGeom prst="rect">
                <a:avLst/>
              </a:prstGeom>
            </p:spPr>
            <p:txBody>
              <a:bodyPr anchor="ctr"/>
              <a:lstStyle>
                <a:lvl1pPr marL="216000" indent="-216000" algn="l" defTabSz="685800" rtl="0" eaLnBrk="1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EE334E"/>
                  </a:buClr>
                  <a:buSzPct val="150000"/>
                  <a:buFont typeface="Arial" panose="020B0604020202020204" pitchFamily="34" charset="0"/>
                  <a:buChar char="•"/>
                  <a:defRPr sz="1800" b="0" i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it-IT" sz="4000" b="1">
                    <a:solidFill>
                      <a:srgbClr val="EE334E"/>
                    </a:solidFill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76C0A12-C497-934F-AB07-9959085C5816}"/>
                  </a:ext>
                </a:extLst>
              </p:cNvPr>
              <p:cNvSpPr txBox="1"/>
              <p:nvPr/>
            </p:nvSpPr>
            <p:spPr>
              <a:xfrm>
                <a:off x="5148824" y="3779618"/>
                <a:ext cx="14125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200"/>
                  <a:t>sport</a:t>
                </a:r>
              </a:p>
            </p:txBody>
          </p:sp>
        </p:grpSp>
        <p:pic>
          <p:nvPicPr>
            <p:cNvPr id="38" name="Picture 37" descr="Icon&#10;&#10;Description automatically generated">
              <a:extLst>
                <a:ext uri="{FF2B5EF4-FFF2-40B4-BE49-F238E27FC236}">
                  <a16:creationId xmlns:a16="http://schemas.microsoft.com/office/drawing/2014/main" id="{05092B02-7053-8C49-A8A0-A40E742F1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7825" y="1584593"/>
              <a:ext cx="730454" cy="730454"/>
            </a:xfrm>
            <a:prstGeom prst="rect">
              <a:avLst/>
            </a:prstGeom>
          </p:spPr>
        </p:pic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3B9431FC-1CF2-5B4B-84D1-9C29ED53E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88947" y="2315047"/>
              <a:ext cx="971275" cy="971275"/>
            </a:xfrm>
            <a:prstGeom prst="rect">
              <a:avLst/>
            </a:prstGeom>
          </p:spPr>
        </p:pic>
        <p:pic>
          <p:nvPicPr>
            <p:cNvPr id="42" name="Picture 41" descr="Icon&#10;&#10;Description automatically generated">
              <a:extLst>
                <a:ext uri="{FF2B5EF4-FFF2-40B4-BE49-F238E27FC236}">
                  <a16:creationId xmlns:a16="http://schemas.microsoft.com/office/drawing/2014/main" id="{40145246-A548-FE47-B743-F6AC500EE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25881" y="3177034"/>
              <a:ext cx="895350" cy="895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130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0" descr="Photo of a Para athlete about to throw the javelin.">
            <a:extLst>
              <a:ext uri="{FF2B5EF4-FFF2-40B4-BE49-F238E27FC236}">
                <a16:creationId xmlns:a16="http://schemas.microsoft.com/office/drawing/2014/main" id="{553D4001-E644-2849-B8CF-7AD898CF2F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8"/>
          <a:stretch/>
        </p:blipFill>
        <p:spPr>
          <a:xfrm>
            <a:off x="548677" y="1443408"/>
            <a:ext cx="3573068" cy="2150458"/>
          </a:xfr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846332D-8E1B-E74A-9857-44374B2BA435}"/>
              </a:ext>
            </a:extLst>
          </p:cNvPr>
          <p:cNvSpPr txBox="1">
            <a:spLocks/>
          </p:cNvSpPr>
          <p:nvPr/>
        </p:nvSpPr>
        <p:spPr>
          <a:xfrm>
            <a:off x="544235" y="3593866"/>
            <a:ext cx="3573068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>
                <a:solidFill>
                  <a:srgbClr val="EE334E"/>
                </a:solidFill>
              </a:rPr>
              <a:t>Tokyo 1964, Giappone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A42DBF06-B155-734F-A8F7-4C16AD404FAC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B32C9BF-B4ED-034B-AF31-2170744D9450}"/>
              </a:ext>
            </a:extLst>
          </p:cNvPr>
          <p:cNvSpPr txBox="1">
            <a:spLocks/>
          </p:cNvSpPr>
          <p:nvPr/>
        </p:nvSpPr>
        <p:spPr>
          <a:xfrm>
            <a:off x="5022255" y="3593866"/>
            <a:ext cx="3573068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Londra 2012, Gran Bretagna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334D982-18BF-644E-9611-3A907BD68ECC}"/>
              </a:ext>
            </a:extLst>
          </p:cNvPr>
          <p:cNvGrpSpPr/>
          <p:nvPr/>
        </p:nvGrpSpPr>
        <p:grpSpPr>
          <a:xfrm>
            <a:off x="5022254" y="1443408"/>
            <a:ext cx="3771062" cy="2150459"/>
            <a:chOff x="4711768" y="1692000"/>
            <a:chExt cx="4103444" cy="2340000"/>
          </a:xfrm>
        </p:grpSpPr>
        <p:pic>
          <p:nvPicPr>
            <p:cNvPr id="9" name="Content Placeholder 12" descr="Photo of a Para athlete about to throw the discus.">
              <a:extLst>
                <a:ext uri="{FF2B5EF4-FFF2-40B4-BE49-F238E27FC236}">
                  <a16:creationId xmlns:a16="http://schemas.microsoft.com/office/drawing/2014/main" id="{C8798BAD-4472-7C44-9F1C-11F756CBBD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" r="-12"/>
            <a:stretch/>
          </p:blipFill>
          <p:spPr>
            <a:xfrm>
              <a:off x="4711768" y="1692000"/>
              <a:ext cx="3887999" cy="23400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C647955-1E28-034C-B1BF-B40901EBBAF7}"/>
                </a:ext>
              </a:extLst>
            </p:cNvPr>
            <p:cNvSpPr txBox="1"/>
            <p:nvPr/>
          </p:nvSpPr>
          <p:spPr>
            <a:xfrm rot="16200000">
              <a:off x="8018038" y="3234825"/>
              <a:ext cx="13789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www.photohartmann.de</a:t>
              </a:r>
              <a:endParaRPr lang="it-IT" sz="8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7C89C12-8149-D04B-95B1-890137A7D9C8}"/>
              </a:ext>
            </a:extLst>
          </p:cNvPr>
          <p:cNvSpPr txBox="1"/>
          <p:nvPr/>
        </p:nvSpPr>
        <p:spPr>
          <a:xfrm rot="16200000">
            <a:off x="3647734" y="2976652"/>
            <a:ext cx="1131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© NPC Giappone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3EB985A-0B07-174B-AE41-A26A48BDC3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060620"/>
            <a:ext cx="2748573" cy="249299"/>
          </a:xfrm>
        </p:spPr>
        <p:txBody>
          <a:bodyPr/>
          <a:lstStyle/>
          <a:p>
            <a:r>
              <a:rPr lang="it-IT" sz="1800"/>
              <a:t>Improvvisazione e inventiva</a:t>
            </a:r>
          </a:p>
        </p:txBody>
      </p:sp>
    </p:spTree>
    <p:extLst>
      <p:ext uri="{BB962C8B-B14F-4D97-AF65-F5344CB8AC3E}">
        <p14:creationId xmlns:p14="http://schemas.microsoft.com/office/powerpoint/2010/main" val="122176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4" grpId="0"/>
      <p:bldP spid="1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163748"/>
            <a:ext cx="2748573" cy="249299"/>
          </a:xfrm>
        </p:spPr>
        <p:txBody>
          <a:bodyPr/>
          <a:lstStyle/>
          <a:p>
            <a:r>
              <a:rPr lang="it-IT" sz="1800" dirty="0"/>
              <a:t>Improvvisazione e inventiva</a:t>
            </a:r>
          </a:p>
        </p:txBody>
      </p:sp>
      <p:pic>
        <p:nvPicPr>
          <p:cNvPr id="8" name="Content Placeholder 10" descr="Photo of a Para athlete about to throw the discus.">
            <a:extLst>
              <a:ext uri="{FF2B5EF4-FFF2-40B4-BE49-F238E27FC236}">
                <a16:creationId xmlns:a16="http://schemas.microsoft.com/office/drawing/2014/main" id="{E9A3369E-C9BE-A444-B28D-01DB37A4820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8"/>
          <a:stretch/>
        </p:blipFill>
        <p:spPr>
          <a:xfrm>
            <a:off x="548676" y="1595748"/>
            <a:ext cx="3887999" cy="2340000"/>
          </a:xfr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3A6F31AB-AD78-3D40-B76A-AFB5272BD441}"/>
              </a:ext>
            </a:extLst>
          </p:cNvPr>
          <p:cNvSpPr txBox="1">
            <a:spLocks/>
          </p:cNvSpPr>
          <p:nvPr/>
        </p:nvSpPr>
        <p:spPr>
          <a:xfrm>
            <a:off x="5134856" y="2178168"/>
            <a:ext cx="3802888" cy="210118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Nei primi tempi, gli atleti e le atlete </a:t>
            </a:r>
            <a:r>
              <a:rPr lang="it-IT" sz="1400" b="1" dirty="0">
                <a:latin typeface="Arial"/>
                <a:cs typeface="Arial"/>
              </a:rPr>
              <a:t>improvvisavano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utilizzavano l’inventiva</a:t>
            </a:r>
            <a:r>
              <a:rPr lang="it-IT" sz="1400" dirty="0">
                <a:latin typeface="Arial"/>
                <a:cs typeface="Arial"/>
              </a:rPr>
              <a:t> per trovare il modo migliore di fare le cose. </a:t>
            </a:r>
          </a:p>
          <a:p>
            <a:pPr marL="0" indent="0">
              <a:buNone/>
            </a:pP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Guardate come venivano tenute ferme </a:t>
            </a:r>
            <a:b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</a:b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le sedie a ruote.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2E7EE9B8-112F-4F45-B17B-4BFC3E1262AE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3877215-4DB1-3041-A893-510FC0B22E85}"/>
              </a:ext>
            </a:extLst>
          </p:cNvPr>
          <p:cNvSpPr txBox="1">
            <a:spLocks/>
          </p:cNvSpPr>
          <p:nvPr/>
        </p:nvSpPr>
        <p:spPr>
          <a:xfrm>
            <a:off x="544234" y="3957546"/>
            <a:ext cx="3887999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Tokyo 1964, Giappone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33CF9F-17E4-EA44-83E0-47227411A939}"/>
              </a:ext>
            </a:extLst>
          </p:cNvPr>
          <p:cNvSpPr txBox="1"/>
          <p:nvPr/>
        </p:nvSpPr>
        <p:spPr>
          <a:xfrm rot="16200000">
            <a:off x="4048475" y="3412571"/>
            <a:ext cx="9829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NPC Giappone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4613E3EA-9204-3F45-B1D5-4E8885F7D349}"/>
              </a:ext>
            </a:extLst>
          </p:cNvPr>
          <p:cNvSpPr txBox="1">
            <a:spLocks/>
          </p:cNvSpPr>
          <p:nvPr/>
        </p:nvSpPr>
        <p:spPr>
          <a:xfrm>
            <a:off x="5115560" y="1387204"/>
            <a:ext cx="3886200" cy="895262"/>
          </a:xfrm>
          <a:prstGeom prst="rect">
            <a:avLst/>
          </a:prstGeom>
        </p:spPr>
        <p:txBody>
          <a:bodyPr anchor="ctr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sz="4000" b="1">
                <a:solidFill>
                  <a:srgbClr val="EE334E"/>
                </a:solidFill>
                <a:cs typeface="Arial" panose="020B0604020202020204" pitchFamily="34" charset="0"/>
              </a:rPr>
              <a:t>1964</a:t>
            </a:r>
          </a:p>
        </p:txBody>
      </p:sp>
    </p:spTree>
    <p:extLst>
      <p:ext uri="{BB962C8B-B14F-4D97-AF65-F5344CB8AC3E}">
        <p14:creationId xmlns:p14="http://schemas.microsoft.com/office/powerpoint/2010/main" val="27314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557F6-DC59-2D46-8585-493C274CDA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167696"/>
            <a:ext cx="2748573" cy="249299"/>
          </a:xfrm>
        </p:spPr>
        <p:txBody>
          <a:bodyPr/>
          <a:lstStyle/>
          <a:p>
            <a:r>
              <a:rPr lang="it-IT" sz="1800"/>
              <a:t>Improvvisazione e inventiva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53E2E893-5880-ED4A-9041-7C56F47D106F}"/>
              </a:ext>
            </a:extLst>
          </p:cNvPr>
          <p:cNvSpPr txBox="1">
            <a:spLocks/>
          </p:cNvSpPr>
          <p:nvPr/>
        </p:nvSpPr>
        <p:spPr>
          <a:xfrm>
            <a:off x="474198" y="2281433"/>
            <a:ext cx="4582356" cy="18205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Oggi gli atleti e le atlete hanno attrezzature </a:t>
            </a:r>
            <a:r>
              <a:rPr lang="it-IT" sz="1400" b="1" dirty="0">
                <a:latin typeface="Arial"/>
                <a:cs typeface="Arial"/>
              </a:rPr>
              <a:t>appositamente progettate</a:t>
            </a:r>
            <a:r>
              <a:rPr lang="it-IT" sz="1400" dirty="0">
                <a:latin typeface="Arial"/>
                <a:cs typeface="Arial"/>
              </a:rPr>
              <a:t>, come la sedia di lancio della foto. </a:t>
            </a:r>
          </a:p>
          <a:p>
            <a:pPr marL="0" indent="0">
              <a:buNone/>
            </a:pPr>
            <a:r>
              <a:rPr lang="it-IT" sz="1400" dirty="0"/>
              <a:t>In questo modo l’attività sportiva è più </a:t>
            </a:r>
            <a:r>
              <a:rPr lang="it-IT" sz="1400" b="1" dirty="0"/>
              <a:t>sicura </a:t>
            </a:r>
            <a:r>
              <a:rPr lang="it-IT" sz="1400" dirty="0"/>
              <a:t>ed </a:t>
            </a:r>
            <a:r>
              <a:rPr lang="it-IT" sz="1400" b="1" dirty="0"/>
              <a:t>equa</a:t>
            </a:r>
            <a:r>
              <a:rPr lang="it-IT" sz="1400" dirty="0"/>
              <a:t>.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2E7EE9B8-112F-4F45-B17B-4BFC3E1262AE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372474C2-2E75-1C4A-A5E9-10CB6892BC6C}"/>
              </a:ext>
            </a:extLst>
          </p:cNvPr>
          <p:cNvSpPr txBox="1">
            <a:spLocks/>
          </p:cNvSpPr>
          <p:nvPr/>
        </p:nvSpPr>
        <p:spPr>
          <a:xfrm>
            <a:off x="454902" y="1493198"/>
            <a:ext cx="3886200" cy="895262"/>
          </a:xfrm>
          <a:prstGeom prst="rect">
            <a:avLst/>
          </a:prstGeom>
        </p:spPr>
        <p:txBody>
          <a:bodyPr anchor="ctr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sz="4000" b="1">
                <a:solidFill>
                  <a:srgbClr val="EE334E"/>
                </a:solidFill>
                <a:cs typeface="Arial" panose="020B0604020202020204" pitchFamily="34" charset="0"/>
              </a:rPr>
              <a:t>2012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0BD3913-4DAA-A747-8929-ECAA0B9D9B5A}"/>
              </a:ext>
            </a:extLst>
          </p:cNvPr>
          <p:cNvSpPr txBox="1">
            <a:spLocks/>
          </p:cNvSpPr>
          <p:nvPr/>
        </p:nvSpPr>
        <p:spPr>
          <a:xfrm>
            <a:off x="5056556" y="3683938"/>
            <a:ext cx="3613246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Londra 2012, Gran Bretagna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7ABF19-09EA-3F4C-A5BC-F3F16F25AFC7}"/>
              </a:ext>
            </a:extLst>
          </p:cNvPr>
          <p:cNvGrpSpPr/>
          <p:nvPr/>
        </p:nvGrpSpPr>
        <p:grpSpPr>
          <a:xfrm>
            <a:off x="5056555" y="1509299"/>
            <a:ext cx="3813465" cy="2176723"/>
            <a:chOff x="4711768" y="1692000"/>
            <a:chExt cx="4103443" cy="2342242"/>
          </a:xfrm>
        </p:grpSpPr>
        <p:pic>
          <p:nvPicPr>
            <p:cNvPr id="21" name="Content Placeholder 12" descr="Photo of a Para athlete about to throw the discus.">
              <a:extLst>
                <a:ext uri="{FF2B5EF4-FFF2-40B4-BE49-F238E27FC236}">
                  <a16:creationId xmlns:a16="http://schemas.microsoft.com/office/drawing/2014/main" id="{98CDCAB3-5933-6843-B49A-3DAC111A33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" r="-12"/>
            <a:stretch/>
          </p:blipFill>
          <p:spPr>
            <a:xfrm>
              <a:off x="4711768" y="1692000"/>
              <a:ext cx="3887999" cy="2340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9E8CF5-692B-8F42-BBCA-36B47969867D}"/>
                </a:ext>
              </a:extLst>
            </p:cNvPr>
            <p:cNvSpPr txBox="1"/>
            <p:nvPr/>
          </p:nvSpPr>
          <p:spPr>
            <a:xfrm rot="16200000">
              <a:off x="8018037" y="3237068"/>
              <a:ext cx="13789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www.photohartmann.de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62622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9A92C1B-C371-344C-97CB-F6E221A827A2}"/>
              </a:ext>
            </a:extLst>
          </p:cNvPr>
          <p:cNvSpPr txBox="1">
            <a:spLocks/>
          </p:cNvSpPr>
          <p:nvPr/>
        </p:nvSpPr>
        <p:spPr>
          <a:xfrm>
            <a:off x="4798882" y="3464902"/>
            <a:ext cx="3946357" cy="258162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Il cambiamento inizia con lo sport (2019)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B6C2CCE-DF26-3A44-A07B-74CEF4789783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30ADFF-2130-5541-A54E-D87D01D1765E}"/>
              </a:ext>
            </a:extLst>
          </p:cNvPr>
          <p:cNvSpPr txBox="1"/>
          <p:nvPr/>
        </p:nvSpPr>
        <p:spPr>
          <a:xfrm rot="16200000">
            <a:off x="7716885" y="2357745"/>
            <a:ext cx="1981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800" dirty="0"/>
              <a:t>© Comitato Paralimpico Internazionale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D691893-2D2F-704A-8A25-EADEBFF2D7C3}"/>
              </a:ext>
            </a:extLst>
          </p:cNvPr>
          <p:cNvSpPr txBox="1">
            <a:spLocks/>
          </p:cNvSpPr>
          <p:nvPr/>
        </p:nvSpPr>
        <p:spPr>
          <a:xfrm>
            <a:off x="398761" y="3469472"/>
            <a:ext cx="3904013" cy="258162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Mente, corpo, spirito (1994)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55BA9130-B7EC-A549-935D-25E1959DF8F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132473"/>
            <a:ext cx="2949525" cy="249299"/>
          </a:xfrm>
        </p:spPr>
        <p:txBody>
          <a:bodyPr/>
          <a:lstStyle/>
          <a:p>
            <a:r>
              <a:rPr lang="it-IT" sz="1800" dirty="0"/>
              <a:t>La simbologia dello spirito</a:t>
            </a:r>
          </a:p>
        </p:txBody>
      </p:sp>
      <p:pic>
        <p:nvPicPr>
          <p:cNvPr id="5" name="Picture 14" descr="Shape, circle&#10;&#10;Description automatically generated">
            <a:extLst>
              <a:ext uri="{FF2B5EF4-FFF2-40B4-BE49-F238E27FC236}">
                <a16:creationId xmlns:a16="http://schemas.microsoft.com/office/drawing/2014/main" id="{83556249-0E80-FE4E-C9B2-3125DF201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944" y="1663174"/>
            <a:ext cx="2295238" cy="1524896"/>
          </a:xfrm>
          <a:prstGeom prst="rect">
            <a:avLst/>
          </a:prstGeom>
        </p:spPr>
      </p:pic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2C67B535-4DE1-249A-F0C2-C681D8D072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05" t="6945" r="6945" b="4105"/>
          <a:stretch/>
        </p:blipFill>
        <p:spPr>
          <a:xfrm>
            <a:off x="5567820" y="1435176"/>
            <a:ext cx="2450654" cy="198089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820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42F210C4-61D6-1D4C-A577-FFC92AF2BE54}"/>
              </a:ext>
            </a:extLst>
          </p:cNvPr>
          <p:cNvSpPr txBox="1">
            <a:spLocks/>
          </p:cNvSpPr>
          <p:nvPr/>
        </p:nvSpPr>
        <p:spPr>
          <a:xfrm>
            <a:off x="4919522" y="2497443"/>
            <a:ext cx="3793000" cy="14223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Nel 1994, il simbolo delle Paralimpiadi era formato da tre </a:t>
            </a:r>
            <a:r>
              <a:rPr lang="it-IT" sz="1400" b="1" dirty="0">
                <a:latin typeface="Arial"/>
                <a:cs typeface="Arial"/>
              </a:rPr>
              <a:t>Tae-</a:t>
            </a:r>
            <a:r>
              <a:rPr lang="it-IT" sz="1400" b="1" dirty="0" err="1">
                <a:latin typeface="Arial"/>
                <a:cs typeface="Arial"/>
              </a:rPr>
              <a:t>Geuks</a:t>
            </a:r>
            <a:r>
              <a:rPr lang="it-IT" sz="1400" dirty="0">
                <a:latin typeface="Arial"/>
                <a:cs typeface="Arial"/>
              </a:rPr>
              <a:t>, motivi tradizionali decorativi coreani.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C7A7F072-5C25-7542-9B1C-0F58D4F6C669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DAB3977F-683A-1244-B8E3-172048545D73}"/>
              </a:ext>
            </a:extLst>
          </p:cNvPr>
          <p:cNvSpPr txBox="1">
            <a:spLocks/>
          </p:cNvSpPr>
          <p:nvPr/>
        </p:nvSpPr>
        <p:spPr>
          <a:xfrm>
            <a:off x="4900225" y="1456292"/>
            <a:ext cx="3886200" cy="895262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4000" b="1" dirty="0">
                <a:solidFill>
                  <a:srgbClr val="EE334E"/>
                </a:solidFill>
                <a:latin typeface="Arial"/>
                <a:cs typeface="Arial"/>
              </a:rPr>
              <a:t>I Tae-</a:t>
            </a:r>
            <a:r>
              <a:rPr lang="it-IT" sz="4000" b="1" dirty="0" err="1">
                <a:solidFill>
                  <a:srgbClr val="EE334E"/>
                </a:solidFill>
                <a:latin typeface="Arial"/>
                <a:cs typeface="Arial"/>
              </a:rPr>
              <a:t>Geuks</a:t>
            </a:r>
            <a:endParaRPr lang="it-IT" sz="4000" b="1" dirty="0" err="1">
              <a:solidFill>
                <a:srgbClr val="EE334E"/>
              </a:solidFill>
              <a:cs typeface="Arial" panose="020B060402020202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0F35DBB-4A2D-C83A-9DC5-7CC30EC8992A}"/>
              </a:ext>
            </a:extLst>
          </p:cNvPr>
          <p:cNvSpPr txBox="1">
            <a:spLocks/>
          </p:cNvSpPr>
          <p:nvPr/>
        </p:nvSpPr>
        <p:spPr>
          <a:xfrm>
            <a:off x="544233" y="1132473"/>
            <a:ext cx="2949525" cy="2492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La simbologia dello spirito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074D65-3CB0-785E-95A8-60CB3DF4B338}"/>
              </a:ext>
            </a:extLst>
          </p:cNvPr>
          <p:cNvSpPr txBox="1">
            <a:spLocks/>
          </p:cNvSpPr>
          <p:nvPr/>
        </p:nvSpPr>
        <p:spPr>
          <a:xfrm>
            <a:off x="398761" y="3469472"/>
            <a:ext cx="3904013" cy="258162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Mente, corpo, spirito (1994)</a:t>
            </a:r>
          </a:p>
        </p:txBody>
      </p:sp>
      <p:pic>
        <p:nvPicPr>
          <p:cNvPr id="9" name="Picture 14" descr="Shape, circle&#10;&#10;Description automatically generated">
            <a:extLst>
              <a:ext uri="{FF2B5EF4-FFF2-40B4-BE49-F238E27FC236}">
                <a16:creationId xmlns:a16="http://schemas.microsoft.com/office/drawing/2014/main" id="{A6BAE18B-AC40-E87F-5CE4-2581DB44A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944" y="1663174"/>
            <a:ext cx="2295238" cy="152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9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42F210C4-61D6-1D4C-A577-FFC92AF2BE54}"/>
              </a:ext>
            </a:extLst>
          </p:cNvPr>
          <p:cNvSpPr txBox="1">
            <a:spLocks/>
          </p:cNvSpPr>
          <p:nvPr/>
        </p:nvSpPr>
        <p:spPr>
          <a:xfrm>
            <a:off x="483625" y="2742313"/>
            <a:ext cx="3733963" cy="139526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Il motivo del 2019 è composto da tre </a:t>
            </a:r>
            <a:r>
              <a:rPr lang="it-IT" sz="1400" b="1" dirty="0" err="1">
                <a:latin typeface="Arial"/>
                <a:cs typeface="Arial"/>
              </a:rPr>
              <a:t>Agitos</a:t>
            </a:r>
            <a:r>
              <a:rPr lang="it-IT" sz="1400" dirty="0">
                <a:latin typeface="Arial"/>
                <a:cs typeface="Arial"/>
              </a:rPr>
              <a:t> (che significano "Mi muovo") che circondano un punto centrale.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C7A7F072-5C25-7542-9B1C-0F58D4F6C669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DAB3977F-683A-1244-B8E3-172048545D73}"/>
              </a:ext>
            </a:extLst>
          </p:cNvPr>
          <p:cNvSpPr txBox="1">
            <a:spLocks/>
          </p:cNvSpPr>
          <p:nvPr/>
        </p:nvSpPr>
        <p:spPr>
          <a:xfrm>
            <a:off x="454902" y="1674070"/>
            <a:ext cx="3886200" cy="895262"/>
          </a:xfrm>
          <a:prstGeom prst="rect">
            <a:avLst/>
          </a:prstGeom>
        </p:spPr>
        <p:txBody>
          <a:bodyPr anchor="ctr"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4000" b="1" dirty="0">
                <a:solidFill>
                  <a:srgbClr val="EE334E"/>
                </a:solidFill>
                <a:cs typeface="Arial" panose="020B0604020202020204" pitchFamily="34" charset="0"/>
              </a:rPr>
              <a:t>Gli </a:t>
            </a:r>
            <a:r>
              <a:rPr lang="it-IT" sz="4000" b="1" dirty="0" err="1">
                <a:solidFill>
                  <a:srgbClr val="EE334E"/>
                </a:solidFill>
                <a:cs typeface="Arial" panose="020B0604020202020204" pitchFamily="34" charset="0"/>
              </a:rPr>
              <a:t>Agitos</a:t>
            </a:r>
            <a:endParaRPr lang="it-IT" sz="4000" b="1" dirty="0">
              <a:solidFill>
                <a:srgbClr val="EE334E"/>
              </a:solidFill>
              <a:cs typeface="Arial" panose="020B0604020202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86C3D09-12FF-ED4D-48CE-B31F41D0C941}"/>
              </a:ext>
            </a:extLst>
          </p:cNvPr>
          <p:cNvSpPr txBox="1">
            <a:spLocks/>
          </p:cNvSpPr>
          <p:nvPr/>
        </p:nvSpPr>
        <p:spPr>
          <a:xfrm>
            <a:off x="4798882" y="3464902"/>
            <a:ext cx="3946357" cy="258162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Il cambiamento inizia con lo sport (2019)</a:t>
            </a: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FE043A53-1AA0-C4C7-0FAA-7B73FF43BF40}"/>
              </a:ext>
            </a:extLst>
          </p:cNvPr>
          <p:cNvSpPr txBox="1"/>
          <p:nvPr/>
        </p:nvSpPr>
        <p:spPr>
          <a:xfrm rot="16200000">
            <a:off x="7716885" y="2357745"/>
            <a:ext cx="1981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800" dirty="0"/>
              <a:t>© Comitato Paralimpico Internazionale</a:t>
            </a:r>
          </a:p>
        </p:txBody>
      </p:sp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31C3C6D-C91A-20D8-C650-42C7F0C8F9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5" t="6945" r="6945" b="4105"/>
          <a:stretch/>
        </p:blipFill>
        <p:spPr>
          <a:xfrm>
            <a:off x="5567820" y="1435176"/>
            <a:ext cx="2450654" cy="1980891"/>
          </a:xfrm>
          <a:prstGeom prst="rect">
            <a:avLst/>
          </a:prstGeom>
          <a:ln>
            <a:noFill/>
          </a:ln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E48C92-EE02-3621-4B1D-ECEBBF0780AA}"/>
              </a:ext>
            </a:extLst>
          </p:cNvPr>
          <p:cNvSpPr txBox="1">
            <a:spLocks/>
          </p:cNvSpPr>
          <p:nvPr/>
        </p:nvSpPr>
        <p:spPr>
          <a:xfrm>
            <a:off x="544233" y="1132473"/>
            <a:ext cx="2949525" cy="2492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La simbologia dello spirito</a:t>
            </a:r>
          </a:p>
        </p:txBody>
      </p:sp>
    </p:spTree>
    <p:extLst>
      <p:ext uri="{BB962C8B-B14F-4D97-AF65-F5344CB8AC3E}">
        <p14:creationId xmlns:p14="http://schemas.microsoft.com/office/powerpoint/2010/main" val="143048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1698B2-8431-1346-8210-161C14D3A8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676246"/>
            <a:ext cx="4695678" cy="2617358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I simboli hanno sempre avuto i colori </a:t>
            </a:r>
            <a:r>
              <a:rPr lang="it-IT" sz="1400" b="1" dirty="0">
                <a:latin typeface="Arial"/>
                <a:cs typeface="Arial"/>
              </a:rPr>
              <a:t>rosso</a:t>
            </a:r>
            <a:r>
              <a:rPr lang="it-IT" sz="1400" dirty="0">
                <a:latin typeface="Arial"/>
                <a:cs typeface="Arial"/>
              </a:rPr>
              <a:t>, </a:t>
            </a:r>
            <a:r>
              <a:rPr lang="it-IT" sz="1400" b="1" dirty="0">
                <a:latin typeface="Arial"/>
                <a:cs typeface="Arial"/>
              </a:rPr>
              <a:t>blu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verde</a:t>
            </a:r>
            <a:r>
              <a:rPr lang="it-IT" sz="1400" dirty="0">
                <a:latin typeface="Arial"/>
                <a:cs typeface="Arial"/>
              </a:rPr>
              <a:t>. </a:t>
            </a:r>
          </a:p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Il simbolo Paralimpico è rappresentato sulla bandiera Paralimpica che viene issata durante la Cerimonia di Apertura all’inizio dei Giochi e abbassata alla Cerimonia di Chiusura.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E08C4-2381-2145-9885-0BBF895C11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pic>
        <p:nvPicPr>
          <p:cNvPr id="8" name="Picture Placeholder 7" descr="Image of a flag with the Paralympic Symbol.">
            <a:extLst>
              <a:ext uri="{FF2B5EF4-FFF2-40B4-BE49-F238E27FC236}">
                <a16:creationId xmlns:a16="http://schemas.microsoft.com/office/drawing/2014/main" id="{EA7B0F8F-C708-A649-A120-41DB00D68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41541" y="956246"/>
            <a:ext cx="3244884" cy="2811357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EC33415B-8006-F644-93B9-D078AA7D51BC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60A1767-4863-1554-C76D-1EB5FE6220C2}"/>
              </a:ext>
            </a:extLst>
          </p:cNvPr>
          <p:cNvSpPr txBox="1">
            <a:spLocks/>
          </p:cNvSpPr>
          <p:nvPr/>
        </p:nvSpPr>
        <p:spPr>
          <a:xfrm>
            <a:off x="544233" y="1132473"/>
            <a:ext cx="2949525" cy="2492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La simbologia dello spirito</a:t>
            </a:r>
          </a:p>
        </p:txBody>
      </p:sp>
    </p:spTree>
    <p:extLst>
      <p:ext uri="{BB962C8B-B14F-4D97-AF65-F5344CB8AC3E}">
        <p14:creationId xmlns:p14="http://schemas.microsoft.com/office/powerpoint/2010/main" val="422573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0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6FD81EF-14D2-EA45-B145-DF5FAC021668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6FC964-702A-E54A-BDB1-7979C0133883}"/>
              </a:ext>
            </a:extLst>
          </p:cNvPr>
          <p:cNvSpPr txBox="1">
            <a:spLocks/>
          </p:cNvSpPr>
          <p:nvPr/>
        </p:nvSpPr>
        <p:spPr>
          <a:xfrm>
            <a:off x="5020582" y="3657486"/>
            <a:ext cx="3574492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Salt Lake City 2002, USA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131C2F1-B894-A340-B69F-F1E5FA0C4B54}"/>
              </a:ext>
            </a:extLst>
          </p:cNvPr>
          <p:cNvGrpSpPr/>
          <p:nvPr/>
        </p:nvGrpSpPr>
        <p:grpSpPr>
          <a:xfrm>
            <a:off x="5027050" y="1435923"/>
            <a:ext cx="3759375" cy="2175791"/>
            <a:chOff x="4718237" y="1676555"/>
            <a:chExt cx="4096511" cy="2370913"/>
          </a:xfrm>
        </p:grpSpPr>
        <p:pic>
          <p:nvPicPr>
            <p:cNvPr id="18" name="Picture 17" descr="Photo of two ice hockey players at the Salt Lake City 2002 Paralympic Games.">
              <a:extLst>
                <a:ext uri="{FF2B5EF4-FFF2-40B4-BE49-F238E27FC236}">
                  <a16:creationId xmlns:a16="http://schemas.microsoft.com/office/drawing/2014/main" id="{40055354-8C2D-C646-B5FD-8A22480DE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43" t="668" r="4303" b="14761"/>
            <a:stretch/>
          </p:blipFill>
          <p:spPr>
            <a:xfrm>
              <a:off x="4718237" y="1676555"/>
              <a:ext cx="3887999" cy="235544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EC90E4-F3F8-9245-8414-68BC107ECA1C}"/>
                </a:ext>
              </a:extLst>
            </p:cNvPr>
            <p:cNvSpPr txBox="1"/>
            <p:nvPr/>
          </p:nvSpPr>
          <p:spPr>
            <a:xfrm rot="16200000">
              <a:off x="8163447" y="3396168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20C0A7B-1CDD-5C4B-AD8C-5E1B3D7F0C8E}"/>
              </a:ext>
            </a:extLst>
          </p:cNvPr>
          <p:cNvSpPr txBox="1">
            <a:spLocks/>
          </p:cNvSpPr>
          <p:nvPr/>
        </p:nvSpPr>
        <p:spPr>
          <a:xfrm>
            <a:off x="548464" y="3657486"/>
            <a:ext cx="3560374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 err="1">
                <a:solidFill>
                  <a:srgbClr val="EE334E"/>
                </a:solidFill>
              </a:rPr>
              <a:t>Örnsköldsvik</a:t>
            </a:r>
            <a:r>
              <a:rPr lang="it-IT" dirty="0">
                <a:solidFill>
                  <a:srgbClr val="EE334E"/>
                </a:solidFill>
              </a:rPr>
              <a:t> 1976, Svezia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0C4C01-110C-F34A-A46A-0322BE217487}"/>
              </a:ext>
            </a:extLst>
          </p:cNvPr>
          <p:cNvGrpSpPr/>
          <p:nvPr/>
        </p:nvGrpSpPr>
        <p:grpSpPr>
          <a:xfrm>
            <a:off x="544233" y="1445918"/>
            <a:ext cx="3772563" cy="2156679"/>
            <a:chOff x="540003" y="1686550"/>
            <a:chExt cx="4110881" cy="2350088"/>
          </a:xfrm>
        </p:grpSpPr>
        <p:pic>
          <p:nvPicPr>
            <p:cNvPr id="25" name="Picture 24" descr="Photo of two ice hockey players at the Örnsköldsvik 1976 Paralympic Games.">
              <a:extLst>
                <a:ext uri="{FF2B5EF4-FFF2-40B4-BE49-F238E27FC236}">
                  <a16:creationId xmlns:a16="http://schemas.microsoft.com/office/drawing/2014/main" id="{D6CFA1C9-8035-BE42-A1A5-03636BCA4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473" t="5798" r="189" b="9885"/>
            <a:stretch/>
          </p:blipFill>
          <p:spPr>
            <a:xfrm>
              <a:off x="540003" y="1686550"/>
              <a:ext cx="3884273" cy="23400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822EDC-514C-9149-96EA-BFCC1C4CBEB8}"/>
                </a:ext>
              </a:extLst>
            </p:cNvPr>
            <p:cNvSpPr txBox="1"/>
            <p:nvPr/>
          </p:nvSpPr>
          <p:spPr>
            <a:xfrm rot="16200000">
              <a:off x="4135037" y="3520792"/>
              <a:ext cx="81624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Mirre </a:t>
              </a:r>
              <a:r>
                <a:rPr lang="it-IT" sz="800" dirty="0" err="1"/>
                <a:t>Kipfer</a:t>
              </a:r>
              <a:endParaRPr lang="it-IT" sz="800" dirty="0"/>
            </a:p>
          </p:txBody>
        </p:sp>
      </p:grp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98CA25E-31F8-4348-960A-B517B51B46D4}"/>
              </a:ext>
            </a:extLst>
          </p:cNvPr>
          <p:cNvSpPr txBox="1">
            <a:spLocks/>
          </p:cNvSpPr>
          <p:nvPr/>
        </p:nvSpPr>
        <p:spPr>
          <a:xfrm>
            <a:off x="544233" y="1132473"/>
            <a:ext cx="1615827" cy="2492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In movimento</a:t>
            </a:r>
          </a:p>
        </p:txBody>
      </p:sp>
    </p:spTree>
    <p:extLst>
      <p:ext uri="{BB962C8B-B14F-4D97-AF65-F5344CB8AC3E}">
        <p14:creationId xmlns:p14="http://schemas.microsoft.com/office/powerpoint/2010/main" val="417320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7" descr="Photo of Wheelchair Archers at Stoke Mandeville in 1948.">
            <a:extLst>
              <a:ext uri="{FF2B5EF4-FFF2-40B4-BE49-F238E27FC236}">
                <a16:creationId xmlns:a16="http://schemas.microsoft.com/office/drawing/2014/main" id="{CE1D267E-11E5-7B42-ACB7-A3D07F699F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1208" y="1079999"/>
            <a:ext cx="3410517" cy="29275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929255-9238-524A-8A63-06C8E70157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901" y="1417733"/>
            <a:ext cx="4041472" cy="444318"/>
          </a:xfrm>
        </p:spPr>
        <p:txBody>
          <a:bodyPr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Si tratta di una </a:t>
            </a:r>
            <a:r>
              <a:rPr lang="it-IT" sz="1400" b="1" dirty="0">
                <a:latin typeface="Arial"/>
                <a:cs typeface="Arial"/>
              </a:rPr>
              <a:t>gara di tiro con l’arco</a:t>
            </a:r>
            <a:r>
              <a:rPr lang="it-IT" sz="1400" dirty="0">
                <a:latin typeface="Arial"/>
                <a:cs typeface="Arial"/>
              </a:rPr>
              <a:t> dove 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03EF38-E78A-944B-93E1-7C1D9AF0B9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I giochi di Stoke Mandeville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A29395-9515-4046-9471-DCAECF900A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663146EE-693F-A048-9492-177AEAA4EB0F}"/>
              </a:ext>
            </a:extLst>
          </p:cNvPr>
          <p:cNvSpPr txBox="1">
            <a:spLocks/>
          </p:cNvSpPr>
          <p:nvPr/>
        </p:nvSpPr>
        <p:spPr>
          <a:xfrm>
            <a:off x="453838" y="1866485"/>
            <a:ext cx="3886200" cy="515735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4000" b="1" dirty="0">
                <a:solidFill>
                  <a:srgbClr val="EE334E"/>
                </a:solidFill>
                <a:cs typeface="Arial" panose="020B0604020202020204" pitchFamily="34" charset="0"/>
              </a:rPr>
              <a:t>16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E055D87F-0129-8546-9F3C-9F0C502546DE}"/>
              </a:ext>
            </a:extLst>
          </p:cNvPr>
          <p:cNvSpPr txBox="1">
            <a:spLocks/>
          </p:cNvSpPr>
          <p:nvPr/>
        </p:nvSpPr>
        <p:spPr>
          <a:xfrm>
            <a:off x="454902" y="2375190"/>
            <a:ext cx="2405052" cy="436005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partecipanti gareggiano in sedia a ruote.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C6AC7BE3-FA4D-0855-F544-D578DC9EFA56}"/>
              </a:ext>
            </a:extLst>
          </p:cNvPr>
          <p:cNvSpPr txBox="1"/>
          <p:nvPr/>
        </p:nvSpPr>
        <p:spPr>
          <a:xfrm rot="16200000">
            <a:off x="8080000" y="3398401"/>
            <a:ext cx="1025031" cy="193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Christopher Payne</a:t>
            </a:r>
          </a:p>
        </p:txBody>
      </p:sp>
    </p:spTree>
    <p:extLst>
      <p:ext uri="{BB962C8B-B14F-4D97-AF65-F5344CB8AC3E}">
        <p14:creationId xmlns:p14="http://schemas.microsoft.com/office/powerpoint/2010/main" val="240933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" grpId="0"/>
      <p:bldP spid="10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37F14-6421-4941-8536-0430A92F27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61378" y="1951255"/>
            <a:ext cx="3938390" cy="1438214"/>
          </a:xfrm>
        </p:spPr>
        <p:txBody>
          <a:bodyPr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I Giochi Paralimpici sono diventati uno dei </a:t>
            </a:r>
            <a:r>
              <a:rPr lang="it-IT" sz="1400" b="1" dirty="0">
                <a:latin typeface="Arial"/>
                <a:cs typeface="Arial"/>
              </a:rPr>
              <a:t>maggiori</a:t>
            </a:r>
            <a:r>
              <a:rPr lang="it-IT" sz="1400" dirty="0">
                <a:latin typeface="Arial"/>
                <a:cs typeface="Arial"/>
              </a:rPr>
              <a:t> </a:t>
            </a:r>
            <a:r>
              <a:rPr lang="it-IT" sz="1400" b="1" dirty="0">
                <a:latin typeface="Arial"/>
                <a:cs typeface="Arial"/>
              </a:rPr>
              <a:t>eventi sportivi</a:t>
            </a:r>
            <a:r>
              <a:rPr lang="it-IT" sz="1400" dirty="0">
                <a:latin typeface="Arial"/>
                <a:cs typeface="Arial"/>
              </a:rPr>
              <a:t> al mondo.  </a:t>
            </a:r>
          </a:p>
          <a:p>
            <a:pPr marL="0" indent="0">
              <a:buNone/>
            </a:pPr>
            <a:r>
              <a:rPr lang="it-IT" sz="1400" b="1" dirty="0">
                <a:solidFill>
                  <a:srgbClr val="EE334E"/>
                </a:solidFill>
                <a:latin typeface="Arial"/>
                <a:cs typeface="Arial"/>
              </a:rPr>
              <a:t>Che cosa è cambiato nel corso degli anni?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7B53C9C-B9B8-C647-BA30-1A699F9EA515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4FA25DA-8550-F4CF-2E4D-88BADB87AA82}"/>
              </a:ext>
            </a:extLst>
          </p:cNvPr>
          <p:cNvSpPr txBox="1">
            <a:spLocks/>
          </p:cNvSpPr>
          <p:nvPr/>
        </p:nvSpPr>
        <p:spPr>
          <a:xfrm>
            <a:off x="548464" y="3657486"/>
            <a:ext cx="3560374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 err="1">
                <a:solidFill>
                  <a:srgbClr val="EE334E"/>
                </a:solidFill>
              </a:rPr>
              <a:t>Örnsköldsvik</a:t>
            </a:r>
            <a:r>
              <a:rPr lang="it-IT" dirty="0">
                <a:solidFill>
                  <a:srgbClr val="EE334E"/>
                </a:solidFill>
              </a:rPr>
              <a:t> 1976, Svezia</a:t>
            </a: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5992B57E-D306-B534-AAF1-C8EFF0757987}"/>
              </a:ext>
            </a:extLst>
          </p:cNvPr>
          <p:cNvGrpSpPr/>
          <p:nvPr/>
        </p:nvGrpSpPr>
        <p:grpSpPr>
          <a:xfrm>
            <a:off x="544233" y="1445918"/>
            <a:ext cx="3772563" cy="2156679"/>
            <a:chOff x="540003" y="1686550"/>
            <a:chExt cx="4110881" cy="2350088"/>
          </a:xfrm>
        </p:grpSpPr>
        <p:pic>
          <p:nvPicPr>
            <p:cNvPr id="12" name="Picture 24" descr="Photo of two ice hockey players at the Örnsköldsvik 1976 Paralympic Games.">
              <a:extLst>
                <a:ext uri="{FF2B5EF4-FFF2-40B4-BE49-F238E27FC236}">
                  <a16:creationId xmlns:a16="http://schemas.microsoft.com/office/drawing/2014/main" id="{92D5C02D-2538-AA4C-E5C2-9961D8F637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473" t="5798" r="189" b="9885"/>
            <a:stretch/>
          </p:blipFill>
          <p:spPr>
            <a:xfrm>
              <a:off x="540003" y="1686550"/>
              <a:ext cx="3884273" cy="2340000"/>
            </a:xfrm>
            <a:prstGeom prst="rect">
              <a:avLst/>
            </a:prstGeom>
          </p:spPr>
        </p:pic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9CA1B4D-12EA-43BE-8722-53D92CCE2CE9}"/>
                </a:ext>
              </a:extLst>
            </p:cNvPr>
            <p:cNvSpPr txBox="1"/>
            <p:nvPr/>
          </p:nvSpPr>
          <p:spPr>
            <a:xfrm rot="16200000">
              <a:off x="4135037" y="3520792"/>
              <a:ext cx="81624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Mirre </a:t>
              </a:r>
              <a:r>
                <a:rPr lang="it-IT" sz="800" dirty="0" err="1"/>
                <a:t>Kipfer</a:t>
              </a:r>
              <a:endParaRPr lang="it-IT" sz="800" dirty="0"/>
            </a:p>
          </p:txBody>
        </p:sp>
      </p:grp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85248DF-E8D3-BEE6-690B-C9CEEF5F73EE}"/>
              </a:ext>
            </a:extLst>
          </p:cNvPr>
          <p:cNvSpPr txBox="1">
            <a:spLocks/>
          </p:cNvSpPr>
          <p:nvPr/>
        </p:nvSpPr>
        <p:spPr>
          <a:xfrm>
            <a:off x="544233" y="1132473"/>
            <a:ext cx="1615827" cy="2492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In movimento</a:t>
            </a:r>
          </a:p>
        </p:txBody>
      </p:sp>
    </p:spTree>
    <p:extLst>
      <p:ext uri="{BB962C8B-B14F-4D97-AF65-F5344CB8AC3E}">
        <p14:creationId xmlns:p14="http://schemas.microsoft.com/office/powerpoint/2010/main" val="50114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209CD-C78B-024B-84F9-EA332F6EF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37F14-6421-4941-8536-0430A92F27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481694"/>
            <a:ext cx="4757554" cy="2617200"/>
          </a:xfrm>
        </p:spPr>
        <p:txBody>
          <a:bodyPr/>
          <a:lstStyle/>
          <a:p>
            <a:pPr>
              <a:lnSpc>
                <a:spcPts val="1800"/>
              </a:lnSpc>
            </a:pPr>
            <a:r>
              <a:rPr lang="it-IT" sz="1400" dirty="0">
                <a:latin typeface="Arial"/>
                <a:cs typeface="Arial"/>
              </a:rPr>
              <a:t>livelli di </a:t>
            </a:r>
            <a:r>
              <a:rPr lang="it-IT" sz="1400" b="1" dirty="0">
                <a:latin typeface="Arial"/>
                <a:cs typeface="Arial"/>
              </a:rPr>
              <a:t>forma fisica</a:t>
            </a:r>
          </a:p>
          <a:p>
            <a:pPr>
              <a:lnSpc>
                <a:spcPts val="1800"/>
              </a:lnSpc>
            </a:pPr>
            <a:r>
              <a:rPr lang="it-IT" sz="1400" dirty="0">
                <a:latin typeface="Arial"/>
                <a:cs typeface="Arial"/>
              </a:rPr>
              <a:t>il </a:t>
            </a:r>
            <a:r>
              <a:rPr lang="it-IT" sz="1400" b="1" dirty="0">
                <a:latin typeface="Arial"/>
                <a:cs typeface="Arial"/>
              </a:rPr>
              <a:t>desiderio</a:t>
            </a:r>
            <a:r>
              <a:rPr lang="it-IT" sz="1400" dirty="0">
                <a:latin typeface="Arial"/>
                <a:cs typeface="Arial"/>
              </a:rPr>
              <a:t> di spingere al limite il proprio corpo</a:t>
            </a:r>
          </a:p>
          <a:p>
            <a:pPr>
              <a:lnSpc>
                <a:spcPts val="1800"/>
              </a:lnSpc>
            </a:pPr>
            <a:r>
              <a:rPr lang="it-IT" sz="1400" dirty="0">
                <a:latin typeface="Arial"/>
                <a:cs typeface="Arial"/>
              </a:rPr>
              <a:t>spostare i </a:t>
            </a:r>
            <a:r>
              <a:rPr lang="it-IT" sz="1400" b="1" dirty="0">
                <a:latin typeface="Arial"/>
                <a:cs typeface="Arial"/>
              </a:rPr>
              <a:t>confini</a:t>
            </a:r>
            <a:r>
              <a:rPr lang="it-IT" sz="1400" dirty="0">
                <a:latin typeface="Arial"/>
                <a:cs typeface="Arial"/>
              </a:rPr>
              <a:t> di ciò che si pensa sia possibile</a:t>
            </a:r>
          </a:p>
          <a:p>
            <a:pPr>
              <a:lnSpc>
                <a:spcPts val="1800"/>
              </a:lnSpc>
            </a:pPr>
            <a:r>
              <a:rPr lang="it-IT" sz="1400" b="1" dirty="0">
                <a:latin typeface="Arial"/>
                <a:cs typeface="Arial"/>
              </a:rPr>
              <a:t>abbigliamento</a:t>
            </a:r>
            <a:r>
              <a:rPr lang="it-IT" sz="1400" dirty="0">
                <a:latin typeface="Arial"/>
                <a:cs typeface="Arial"/>
              </a:rPr>
              <a:t> e </a:t>
            </a:r>
            <a:r>
              <a:rPr lang="it-IT" sz="1400" b="1" dirty="0">
                <a:latin typeface="Arial"/>
                <a:cs typeface="Arial"/>
              </a:rPr>
              <a:t>attrezzature</a:t>
            </a:r>
            <a:r>
              <a:rPr lang="it-IT" sz="1400" dirty="0">
                <a:latin typeface="Arial"/>
                <a:cs typeface="Arial"/>
              </a:rPr>
              <a:t> personali</a:t>
            </a:r>
          </a:p>
          <a:p>
            <a:pPr>
              <a:lnSpc>
                <a:spcPts val="1800"/>
              </a:lnSpc>
            </a:pPr>
            <a:r>
              <a:rPr lang="it-IT" sz="1400" b="1" dirty="0">
                <a:latin typeface="Arial"/>
                <a:cs typeface="Arial"/>
              </a:rPr>
              <a:t>attrezzature</a:t>
            </a:r>
            <a:r>
              <a:rPr lang="it-IT" sz="1400" dirty="0">
                <a:latin typeface="Arial"/>
                <a:cs typeface="Arial"/>
              </a:rPr>
              <a:t> sportive</a:t>
            </a:r>
          </a:p>
          <a:p>
            <a:pPr>
              <a:lnSpc>
                <a:spcPts val="1800"/>
              </a:lnSpc>
            </a:pPr>
            <a:r>
              <a:rPr lang="it-IT" sz="1400" b="1" dirty="0">
                <a:latin typeface="Arial"/>
                <a:cs typeface="Arial"/>
              </a:rPr>
              <a:t>dispositivi</a:t>
            </a:r>
            <a:r>
              <a:rPr lang="it-IT" sz="1400" dirty="0">
                <a:latin typeface="Arial"/>
                <a:cs typeface="Arial"/>
              </a:rPr>
              <a:t> di tecnologia assistiva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5A3FB74E-C675-5A45-9EBD-0C45E9BD6FA6}"/>
              </a:ext>
            </a:extLst>
          </p:cNvPr>
          <p:cNvSpPr txBox="1">
            <a:spLocks/>
          </p:cNvSpPr>
          <p:nvPr/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7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Che cosa è cambiato?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1D01216-93B0-052B-41F7-DB730F54B6CC}"/>
              </a:ext>
            </a:extLst>
          </p:cNvPr>
          <p:cNvSpPr txBox="1">
            <a:spLocks/>
          </p:cNvSpPr>
          <p:nvPr/>
        </p:nvSpPr>
        <p:spPr>
          <a:xfrm>
            <a:off x="544233" y="1132473"/>
            <a:ext cx="1615827" cy="2492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In movimento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151D58B-DD68-6B71-05F3-6661E41EEA1B}"/>
              </a:ext>
            </a:extLst>
          </p:cNvPr>
          <p:cNvSpPr txBox="1">
            <a:spLocks/>
          </p:cNvSpPr>
          <p:nvPr/>
        </p:nvSpPr>
        <p:spPr>
          <a:xfrm>
            <a:off x="5020582" y="3657486"/>
            <a:ext cx="3574492" cy="321805"/>
          </a:xfrm>
          <a:prstGeom prst="rect">
            <a:avLst/>
          </a:prstGeom>
          <a:noFill/>
        </p:spPr>
        <p:txBody>
          <a:bodyPr wrap="none" lIns="0" tIns="360000" rIns="0" bIns="360000" anchor="ctr" anchorCtr="0">
            <a:noAutofit/>
          </a:bodyPr>
          <a:lstStyle>
            <a:lvl1pPr marL="0" indent="0" algn="r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>
                <a:solidFill>
                  <a:srgbClr val="EE334E"/>
                </a:solidFill>
              </a:rPr>
              <a:t>Salt Lake City 2002, USA</a:t>
            </a:r>
          </a:p>
        </p:txBody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944B4C16-DF39-DB27-F698-4987164055C1}"/>
              </a:ext>
            </a:extLst>
          </p:cNvPr>
          <p:cNvGrpSpPr/>
          <p:nvPr/>
        </p:nvGrpSpPr>
        <p:grpSpPr>
          <a:xfrm>
            <a:off x="5027050" y="1435923"/>
            <a:ext cx="3759375" cy="2175791"/>
            <a:chOff x="4718237" y="1676555"/>
            <a:chExt cx="4096511" cy="2370913"/>
          </a:xfrm>
        </p:grpSpPr>
        <p:pic>
          <p:nvPicPr>
            <p:cNvPr id="14" name="Picture 17" descr="Photo of two ice hockey players at the Salt Lake City 2002 Paralympic Games.">
              <a:extLst>
                <a:ext uri="{FF2B5EF4-FFF2-40B4-BE49-F238E27FC236}">
                  <a16:creationId xmlns:a16="http://schemas.microsoft.com/office/drawing/2014/main" id="{F8DD3E47-2013-4F37-A93A-E3A6D56E7A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43" t="668" r="4303" b="14761"/>
            <a:stretch/>
          </p:blipFill>
          <p:spPr>
            <a:xfrm>
              <a:off x="4718237" y="1676555"/>
              <a:ext cx="3887999" cy="2355445"/>
            </a:xfrm>
            <a:prstGeom prst="rect">
              <a:avLst/>
            </a:prstGeom>
          </p:spPr>
        </p:pic>
        <p:sp>
          <p:nvSpPr>
            <p:cNvPr id="15" name="TextBox 12">
              <a:extLst>
                <a:ext uri="{FF2B5EF4-FFF2-40B4-BE49-F238E27FC236}">
                  <a16:creationId xmlns:a16="http://schemas.microsoft.com/office/drawing/2014/main" id="{308F09DE-ACEF-F6D3-E4D7-C11552111BE2}"/>
                </a:ext>
              </a:extLst>
            </p:cNvPr>
            <p:cNvSpPr txBox="1"/>
            <p:nvPr/>
          </p:nvSpPr>
          <p:spPr>
            <a:xfrm rot="16200000">
              <a:off x="8163447" y="3396168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9638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ADD6B0-737E-F34B-AC64-5294685460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/>
              <a:t>Che cosa riserva il futuro?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764C72-641E-1C45-965D-DDADFF5FCC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2F401B8F-90AF-4842-892E-F7C4D3E7B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240840"/>
            <a:ext cx="3763936" cy="2745720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Che cosa faranno in futuro i nostri splendidi atleti ed atlete Paralimpici? </a:t>
            </a:r>
          </a:p>
          <a:p>
            <a:pPr marL="0" indent="0">
              <a:buNone/>
            </a:pPr>
            <a:r>
              <a:rPr lang="it-IT" sz="1400" dirty="0"/>
              <a:t>Quali </a:t>
            </a:r>
            <a:r>
              <a:rPr lang="it-IT" sz="1400" b="1" dirty="0"/>
              <a:t>velocità</a:t>
            </a:r>
            <a:r>
              <a:rPr lang="it-IT" sz="1400" dirty="0"/>
              <a:t> raggiungeranno, quali </a:t>
            </a:r>
            <a:r>
              <a:rPr lang="it-IT" sz="1400" b="1" dirty="0"/>
              <a:t>altezze</a:t>
            </a:r>
            <a:r>
              <a:rPr lang="it-IT" sz="1400" dirty="0"/>
              <a:t> supereranno con un salto e a quali </a:t>
            </a:r>
            <a:r>
              <a:rPr lang="it-IT" sz="1400" b="1" dirty="0"/>
              <a:t>distanze</a:t>
            </a:r>
            <a:r>
              <a:rPr lang="it-IT" sz="1400" dirty="0"/>
              <a:t> riusciranno a lanciare quali nuovi sport </a:t>
            </a:r>
            <a:r>
              <a:rPr lang="it-IT" sz="1400" b="1" dirty="0"/>
              <a:t>praticheranno</a:t>
            </a:r>
            <a:r>
              <a:rPr lang="it-IT" sz="1400" dirty="0"/>
              <a:t>? </a:t>
            </a:r>
          </a:p>
          <a:p>
            <a:pPr marL="0" indent="0">
              <a:buNone/>
            </a:pPr>
            <a:r>
              <a:rPr lang="it-IT" sz="1600" b="1" dirty="0">
                <a:solidFill>
                  <a:srgbClr val="EE334E"/>
                </a:solidFill>
              </a:rPr>
              <a:t>Scopriamolo seguendo il loro percorso verso i prossimi Giochi.</a:t>
            </a:r>
          </a:p>
        </p:txBody>
      </p:sp>
      <p:pic>
        <p:nvPicPr>
          <p:cNvPr id="15" name="Picture 14" descr="Image of the Beijing 2022 Paralympic Games logo.">
            <a:extLst>
              <a:ext uri="{FF2B5EF4-FFF2-40B4-BE49-F238E27FC236}">
                <a16:creationId xmlns:a16="http://schemas.microsoft.com/office/drawing/2014/main" id="{F8FA6125-1CA0-ED4F-948B-021C01354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161" y="1177426"/>
            <a:ext cx="1258824" cy="1258824"/>
          </a:xfrm>
          <a:prstGeom prst="rect">
            <a:avLst/>
          </a:prstGeom>
        </p:spPr>
      </p:pic>
      <p:pic>
        <p:nvPicPr>
          <p:cNvPr id="16" name="Picture 15" descr="Image of the LA 2028 Paralympic Games logo.">
            <a:extLst>
              <a:ext uri="{FF2B5EF4-FFF2-40B4-BE49-F238E27FC236}">
                <a16:creationId xmlns:a16="http://schemas.microsoft.com/office/drawing/2014/main" id="{7545D162-6F85-A14A-A650-EE1AE3E14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926" y="2613700"/>
            <a:ext cx="1258824" cy="1258824"/>
          </a:xfrm>
          <a:prstGeom prst="rect">
            <a:avLst/>
          </a:prstGeom>
        </p:spPr>
      </p:pic>
      <p:pic>
        <p:nvPicPr>
          <p:cNvPr id="18" name="Picture 17" descr="Image of the Paris 2024 Paralympic Games logo.">
            <a:extLst>
              <a:ext uri="{FF2B5EF4-FFF2-40B4-BE49-F238E27FC236}">
                <a16:creationId xmlns:a16="http://schemas.microsoft.com/office/drawing/2014/main" id="{4E8A7A95-0F40-7A4E-90C5-8350577F9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1338" y="1177426"/>
            <a:ext cx="1258824" cy="1258824"/>
          </a:xfrm>
          <a:prstGeom prst="rect">
            <a:avLst/>
          </a:prstGeom>
        </p:spPr>
      </p:pic>
      <p:pic>
        <p:nvPicPr>
          <p:cNvPr id="19" name="Picture 18" descr="Image of the Tokyo 2020 Paralympic Games logo.">
            <a:extLst>
              <a:ext uri="{FF2B5EF4-FFF2-40B4-BE49-F238E27FC236}">
                <a16:creationId xmlns:a16="http://schemas.microsoft.com/office/drawing/2014/main" id="{FB0F5C23-4B6B-7E49-AC27-3BE1D190F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2372" y="1177426"/>
            <a:ext cx="1258824" cy="1258824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BC116289-3BBC-868D-CD98-D47CF1A23BBE}"/>
              </a:ext>
            </a:extLst>
          </p:cNvPr>
          <p:cNvGrpSpPr/>
          <p:nvPr/>
        </p:nvGrpSpPr>
        <p:grpSpPr>
          <a:xfrm>
            <a:off x="5586573" y="2613700"/>
            <a:ext cx="1258824" cy="1258824"/>
            <a:chOff x="5586573" y="2613700"/>
            <a:chExt cx="1258824" cy="1258824"/>
          </a:xfrm>
        </p:grpSpPr>
        <p:pic>
          <p:nvPicPr>
            <p:cNvPr id="17" name="Picture 16" descr="Image of the Milano Cortina 2026 Paralympic Games logo.">
              <a:extLst>
                <a:ext uri="{FF2B5EF4-FFF2-40B4-BE49-F238E27FC236}">
                  <a16:creationId xmlns:a16="http://schemas.microsoft.com/office/drawing/2014/main" id="{95CD2CE2-5669-B24A-828E-5DC2ED8DB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86573" y="2613700"/>
              <a:ext cx="1258824" cy="1258824"/>
            </a:xfrm>
            <a:prstGeom prst="rect">
              <a:avLst/>
            </a:prstGeom>
          </p:spPr>
        </p:pic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2F98CD99-2B44-8620-92DA-B631CDC3C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52345" y="2674961"/>
              <a:ext cx="927279" cy="9272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127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7" descr="Photo of Para athletes parading within their countries at the Stoke Mandeville Games.         ">
            <a:extLst>
              <a:ext uri="{FF2B5EF4-FFF2-40B4-BE49-F238E27FC236}">
                <a16:creationId xmlns:a16="http://schemas.microsoft.com/office/drawing/2014/main" id="{2D0F8AD8-4AA0-5943-97B0-119C5BAA75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272" y="1079999"/>
            <a:ext cx="3429661" cy="294393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B734FE-6866-F642-B244-4FE8882B7B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I giochi di Stoke Mandeville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76A4A3-EEE7-4B46-9400-B868926210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3FBB98F-7B9B-0D4C-9B83-A90895C0F5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915657"/>
            <a:ext cx="3623892" cy="1603948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it-IT" sz="1400" b="1" dirty="0">
                <a:latin typeface="Arial"/>
                <a:cs typeface="Arial"/>
              </a:rPr>
              <a:t>I giochi di Stoke Mandeville</a:t>
            </a:r>
            <a:r>
              <a:rPr lang="it-IT" sz="1400" dirty="0">
                <a:latin typeface="Arial"/>
                <a:cs typeface="Arial"/>
              </a:rPr>
              <a:t> si svolgono ogni anno, nello stesso ospedale in Gran Bretagna, fino al 1959.</a:t>
            </a:r>
          </a:p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Ogni anno vengono aggiunti nuovi sport come le </a:t>
            </a:r>
            <a:r>
              <a:rPr lang="it-IT" sz="1400" b="1" dirty="0">
                <a:latin typeface="Arial"/>
                <a:cs typeface="Arial"/>
              </a:rPr>
              <a:t>corse e il basket in carrozzina</a:t>
            </a:r>
            <a:r>
              <a:rPr lang="it-IT" sz="1400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187FBB53-5789-7342-8114-14F31797A2CC}"/>
              </a:ext>
            </a:extLst>
          </p:cNvPr>
          <p:cNvSpPr txBox="1">
            <a:spLocks/>
          </p:cNvSpPr>
          <p:nvPr/>
        </p:nvSpPr>
        <p:spPr>
          <a:xfrm>
            <a:off x="453838" y="1416191"/>
            <a:ext cx="3886200" cy="1224453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4000" b="1">
                <a:solidFill>
                  <a:srgbClr val="EE334E"/>
                </a:solidFill>
                <a:cs typeface="Arial" panose="020B0604020202020204" pitchFamily="34" charset="0"/>
              </a:rPr>
              <a:t>1959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549253DF-6658-B642-6A29-CBDD671B594A}"/>
              </a:ext>
            </a:extLst>
          </p:cNvPr>
          <p:cNvSpPr txBox="1"/>
          <p:nvPr/>
        </p:nvSpPr>
        <p:spPr>
          <a:xfrm rot="16200000">
            <a:off x="8080000" y="3398401"/>
            <a:ext cx="1025031" cy="193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Christopher Payne</a:t>
            </a:r>
          </a:p>
        </p:txBody>
      </p:sp>
    </p:spTree>
    <p:extLst>
      <p:ext uri="{BB962C8B-B14F-4D97-AF65-F5344CB8AC3E}">
        <p14:creationId xmlns:p14="http://schemas.microsoft.com/office/powerpoint/2010/main" val="143145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7" descr="Photo of a Para athlete about to throw the javelin.">
            <a:extLst>
              <a:ext uri="{FF2B5EF4-FFF2-40B4-BE49-F238E27FC236}">
                <a16:creationId xmlns:a16="http://schemas.microsoft.com/office/drawing/2014/main" id="{B1D6B920-3ECE-064D-AB37-0EC46E4612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5416" y="1079999"/>
            <a:ext cx="3410517" cy="29275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46AE27-3ED9-0648-983E-0C81769B31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CBA55-F31A-3340-95C2-CE71C74CEF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3D579BF-B85B-1F4D-8742-D3A7806C8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8232" y="1938938"/>
            <a:ext cx="4117098" cy="1773852"/>
          </a:xfrm>
        </p:spPr>
        <p:txBody>
          <a:bodyPr/>
          <a:lstStyle/>
          <a:p>
            <a:pPr marL="0" indent="0">
              <a:buNone/>
            </a:pPr>
            <a:r>
              <a:rPr lang="it-IT" sz="1400"/>
              <a:t>Nel 1960 i giochi diventano </a:t>
            </a:r>
            <a:r>
              <a:rPr lang="it-IT" sz="1400" b="1"/>
              <a:t>internazionali</a:t>
            </a:r>
            <a:r>
              <a:rPr lang="it-IT" sz="1400"/>
              <a:t>.</a:t>
            </a:r>
          </a:p>
          <a:p>
            <a:pPr marL="0" indent="0">
              <a:buNone/>
            </a:pPr>
            <a:r>
              <a:rPr lang="it-IT" sz="1400"/>
              <a:t>Si svolgono a Roma.</a:t>
            </a:r>
          </a:p>
          <a:p>
            <a:pPr marL="0" indent="0">
              <a:buNone/>
            </a:pPr>
            <a:r>
              <a:rPr lang="it-IT" sz="1400"/>
              <a:t>Viene deciso che questa 13</a:t>
            </a:r>
            <a:r>
              <a:rPr lang="it-IT" sz="1400" baseline="30000"/>
              <a:t>a</a:t>
            </a:r>
            <a:r>
              <a:rPr lang="it-IT" sz="1400"/>
              <a:t> edizione dei</a:t>
            </a:r>
            <a:br>
              <a:rPr lang="it-IT" sz="1400"/>
            </a:br>
            <a:r>
              <a:rPr lang="it-IT" sz="1400"/>
              <a:t>giochi internazionali di Stoke Mandeville sarà la prima a essere ufficialmente chiamata </a:t>
            </a:r>
            <a:r>
              <a:rPr lang="it-IT" sz="1400" b="1"/>
              <a:t>GIOCHI PARALIMPICI</a:t>
            </a:r>
            <a:r>
              <a:rPr lang="it-IT" sz="1400"/>
              <a:t>.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5DF2FD2-5C45-474B-B41E-51026621F1FC}"/>
              </a:ext>
            </a:extLst>
          </p:cNvPr>
          <p:cNvSpPr txBox="1">
            <a:spLocks/>
          </p:cNvSpPr>
          <p:nvPr/>
        </p:nvSpPr>
        <p:spPr>
          <a:xfrm>
            <a:off x="453838" y="1411799"/>
            <a:ext cx="3886200" cy="497798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4000" b="1">
                <a:solidFill>
                  <a:srgbClr val="EE334E"/>
                </a:solidFill>
                <a:cs typeface="Arial" panose="020B0604020202020204" pitchFamily="34" charset="0"/>
              </a:rPr>
              <a:t>1960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6B2B4F2A-996D-5783-90BA-593E18A6B155}"/>
              </a:ext>
            </a:extLst>
          </p:cNvPr>
          <p:cNvSpPr txBox="1"/>
          <p:nvPr/>
        </p:nvSpPr>
        <p:spPr>
          <a:xfrm rot="16200000">
            <a:off x="8080000" y="3398401"/>
            <a:ext cx="1025031" cy="193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Christopher Payne</a:t>
            </a:r>
          </a:p>
        </p:txBody>
      </p:sp>
    </p:spTree>
    <p:extLst>
      <p:ext uri="{BB962C8B-B14F-4D97-AF65-F5344CB8AC3E}">
        <p14:creationId xmlns:p14="http://schemas.microsoft.com/office/powerpoint/2010/main" val="118782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7" descr="Photo of a Para athlete.">
            <a:extLst>
              <a:ext uri="{FF2B5EF4-FFF2-40B4-BE49-F238E27FC236}">
                <a16:creationId xmlns:a16="http://schemas.microsoft.com/office/drawing/2014/main" id="{43621D8B-5A5C-4644-B5FD-2ADF2E132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8"/>
          <a:stretch/>
        </p:blipFill>
        <p:spPr>
          <a:xfrm>
            <a:off x="5084653" y="1079998"/>
            <a:ext cx="3411280" cy="295552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6B43A8-DC6E-F64C-872E-387D96002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4BB1FF-E1F1-0148-AE3B-C9410EFCB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B8CF76-65FD-3348-B2DC-C8E43818A5EF}"/>
              </a:ext>
            </a:extLst>
          </p:cNvPr>
          <p:cNvSpPr txBox="1"/>
          <p:nvPr/>
        </p:nvSpPr>
        <p:spPr>
          <a:xfrm rot="16200000">
            <a:off x="8136220" y="3533081"/>
            <a:ext cx="9348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Wegner Meier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2D2741FC-709F-5E4E-9618-A2214E73A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902" y="1407138"/>
            <a:ext cx="3793696" cy="1167935"/>
          </a:xfrm>
        </p:spPr>
        <p:txBody>
          <a:bodyPr/>
          <a:lstStyle/>
          <a:p>
            <a:pPr marL="0" indent="0">
              <a:buNone/>
            </a:pPr>
            <a:r>
              <a:rPr lang="it-IT" sz="1400"/>
              <a:t>Fino a oggi i </a:t>
            </a:r>
            <a:r>
              <a:rPr lang="it-IT" sz="1400" b="1"/>
              <a:t>Giochi Paralimpici</a:t>
            </a:r>
            <a:r>
              <a:rPr lang="it-IT" sz="1400"/>
              <a:t> si sono tenuti ogni due anni in </a:t>
            </a:r>
            <a:r>
              <a:rPr lang="it-IT" sz="1400" b="1"/>
              <a:t>estate</a:t>
            </a:r>
            <a:r>
              <a:rPr lang="it-IT" sz="1400"/>
              <a:t> e in </a:t>
            </a:r>
            <a:r>
              <a:rPr lang="it-IT" sz="1400" b="1"/>
              <a:t>inverno</a:t>
            </a:r>
            <a:r>
              <a:rPr lang="it-IT" sz="1400"/>
              <a:t> in vari Paesi del mondo.</a:t>
            </a:r>
          </a:p>
        </p:txBody>
      </p:sp>
    </p:spTree>
    <p:extLst>
      <p:ext uri="{BB962C8B-B14F-4D97-AF65-F5344CB8AC3E}">
        <p14:creationId xmlns:p14="http://schemas.microsoft.com/office/powerpoint/2010/main" val="389878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6B43A8-DC6E-F64C-872E-387D96002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I Giochi Paralimpici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4BB1FF-E1F1-0148-AE3B-C9410EFCB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3CB0BD5A-2BAA-5A46-AA46-5E5A721708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182226"/>
            <a:ext cx="4833182" cy="387046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Ecco le sedi dei Giochi Paralimpici degli anni 2020:</a:t>
            </a:r>
          </a:p>
        </p:txBody>
      </p:sp>
      <p:grpSp>
        <p:nvGrpSpPr>
          <p:cNvPr id="2" name="Group 1" descr="Image of the Tokyo 2020 Paralympic Games logo.">
            <a:extLst>
              <a:ext uri="{FF2B5EF4-FFF2-40B4-BE49-F238E27FC236}">
                <a16:creationId xmlns:a16="http://schemas.microsoft.com/office/drawing/2014/main" id="{BE4D8673-2DFD-2542-B042-9490BD7DFCE8}"/>
              </a:ext>
            </a:extLst>
          </p:cNvPr>
          <p:cNvGrpSpPr/>
          <p:nvPr/>
        </p:nvGrpSpPr>
        <p:grpSpPr>
          <a:xfrm>
            <a:off x="472715" y="1691183"/>
            <a:ext cx="2475004" cy="2270091"/>
            <a:chOff x="851497" y="2146768"/>
            <a:chExt cx="2475004" cy="2270091"/>
          </a:xfrm>
        </p:grpSpPr>
        <p:pic>
          <p:nvPicPr>
            <p:cNvPr id="17" name="Picture 16" descr="Logo, company name&#10;&#10;Description automatically generated">
              <a:extLst>
                <a:ext uri="{FF2B5EF4-FFF2-40B4-BE49-F238E27FC236}">
                  <a16:creationId xmlns:a16="http://schemas.microsoft.com/office/drawing/2014/main" id="{4A07FFB9-E142-A243-94C8-CE3DF36C3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1497" y="2743507"/>
              <a:ext cx="2475004" cy="167335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2C9DB8-1816-F84B-A196-04AAF30CEE0C}"/>
                </a:ext>
              </a:extLst>
            </p:cNvPr>
            <p:cNvSpPr txBox="1"/>
            <p:nvPr/>
          </p:nvSpPr>
          <p:spPr>
            <a:xfrm>
              <a:off x="1412627" y="2146768"/>
              <a:ext cx="1445191" cy="316181"/>
            </a:xfrm>
            <a:prstGeom prst="rect">
              <a:avLst/>
            </a:prstGeom>
            <a:solidFill>
              <a:srgbClr val="EE334E"/>
            </a:solidFill>
          </p:spPr>
          <p:txBody>
            <a:bodyPr wrap="square" rtlCol="0">
              <a:spAutoFit/>
            </a:bodyPr>
            <a:lstStyle/>
            <a:p>
              <a:r>
                <a:rPr lang="it-IT" sz="1400" b="1">
                  <a:solidFill>
                    <a:schemeClr val="bg1"/>
                  </a:solidFill>
                </a:rPr>
                <a:t>Tokyo nel 2021</a:t>
              </a:r>
            </a:p>
          </p:txBody>
        </p:sp>
      </p:grpSp>
      <p:grpSp>
        <p:nvGrpSpPr>
          <p:cNvPr id="3" name="Group 2" descr="Image of the Paris 2024 Paralympic Games logo.">
            <a:extLst>
              <a:ext uri="{FF2B5EF4-FFF2-40B4-BE49-F238E27FC236}">
                <a16:creationId xmlns:a16="http://schemas.microsoft.com/office/drawing/2014/main" id="{1AC472F3-3ACB-5344-A805-E7531B2CA956}"/>
              </a:ext>
            </a:extLst>
          </p:cNvPr>
          <p:cNvGrpSpPr/>
          <p:nvPr/>
        </p:nvGrpSpPr>
        <p:grpSpPr>
          <a:xfrm>
            <a:off x="3734270" y="1691182"/>
            <a:ext cx="1459935" cy="2194464"/>
            <a:chOff x="3734270" y="2146767"/>
            <a:chExt cx="1459935" cy="21944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C6112D-3649-6641-A06B-7674F2567D45}"/>
                </a:ext>
              </a:extLst>
            </p:cNvPr>
            <p:cNvSpPr txBox="1"/>
            <p:nvPr/>
          </p:nvSpPr>
          <p:spPr>
            <a:xfrm>
              <a:off x="3738380" y="2146767"/>
              <a:ext cx="1455825" cy="307777"/>
            </a:xfrm>
            <a:prstGeom prst="rect">
              <a:avLst/>
            </a:prstGeom>
            <a:solidFill>
              <a:srgbClr val="EE334E"/>
            </a:solidFill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bg1"/>
                  </a:solidFill>
                </a:rPr>
                <a:t>Parigi nel 2024</a:t>
              </a:r>
            </a:p>
          </p:txBody>
        </p:sp>
        <p:pic>
          <p:nvPicPr>
            <p:cNvPr id="22" name="Picture 21" descr="Logo&#10;&#10;Description automatically generated">
              <a:extLst>
                <a:ext uri="{FF2B5EF4-FFF2-40B4-BE49-F238E27FC236}">
                  <a16:creationId xmlns:a16="http://schemas.microsoft.com/office/drawing/2014/main" id="{C7369E1E-25D9-ED48-B4EB-B932561B9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4270" y="2722284"/>
              <a:ext cx="1422208" cy="1618947"/>
            </a:xfrm>
            <a:prstGeom prst="rect">
              <a:avLst/>
            </a:prstGeom>
          </p:spPr>
        </p:pic>
      </p:grpSp>
      <p:grpSp>
        <p:nvGrpSpPr>
          <p:cNvPr id="7" name="Group 6" descr="Image of the LA 2028 Paralympic Games logo.">
            <a:extLst>
              <a:ext uri="{FF2B5EF4-FFF2-40B4-BE49-F238E27FC236}">
                <a16:creationId xmlns:a16="http://schemas.microsoft.com/office/drawing/2014/main" id="{CD16DD46-F98A-8040-84DF-F884F4D276B0}"/>
              </a:ext>
            </a:extLst>
          </p:cNvPr>
          <p:cNvGrpSpPr/>
          <p:nvPr/>
        </p:nvGrpSpPr>
        <p:grpSpPr>
          <a:xfrm>
            <a:off x="6507367" y="1692979"/>
            <a:ext cx="2005674" cy="2077657"/>
            <a:chOff x="5957352" y="2148564"/>
            <a:chExt cx="2005674" cy="207765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A6F8EA-DEFE-7246-A55E-A4977474C8AB}"/>
                </a:ext>
              </a:extLst>
            </p:cNvPr>
            <p:cNvSpPr txBox="1"/>
            <p:nvPr/>
          </p:nvSpPr>
          <p:spPr>
            <a:xfrm>
              <a:off x="5957352" y="2148564"/>
              <a:ext cx="2005674" cy="307777"/>
            </a:xfrm>
            <a:prstGeom prst="rect">
              <a:avLst/>
            </a:prstGeom>
            <a:solidFill>
              <a:srgbClr val="EE334E"/>
            </a:solidFill>
          </p:spPr>
          <p:txBody>
            <a:bodyPr wrap="square" rtlCol="0">
              <a:spAutoFit/>
            </a:bodyPr>
            <a:lstStyle/>
            <a:p>
              <a:r>
                <a:rPr lang="it-IT" sz="1400" b="1">
                  <a:solidFill>
                    <a:schemeClr val="bg1"/>
                  </a:solidFill>
                </a:rPr>
                <a:t>Los Angeles nel 2028</a:t>
              </a:r>
            </a:p>
          </p:txBody>
        </p:sp>
        <p:pic>
          <p:nvPicPr>
            <p:cNvPr id="23" name="Picture 22" descr="Logo&#10;&#10;Description automatically generated">
              <a:extLst>
                <a:ext uri="{FF2B5EF4-FFF2-40B4-BE49-F238E27FC236}">
                  <a16:creationId xmlns:a16="http://schemas.microsoft.com/office/drawing/2014/main" id="{410E6A92-0FDC-124B-B9FC-B08AF9A83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82888" y="2858517"/>
              <a:ext cx="950895" cy="13677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156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418993-5E70-8A42-816E-06F1A1F16E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I Giochi Paralimpici invernali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BFEBA6-69B8-AE41-AD3F-CE81EF4C4E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39A973-FA10-BC44-B1A4-C2CD4B5AF8F5}"/>
              </a:ext>
            </a:extLst>
          </p:cNvPr>
          <p:cNvGrpSpPr/>
          <p:nvPr/>
        </p:nvGrpSpPr>
        <p:grpSpPr>
          <a:xfrm>
            <a:off x="5092568" y="1079998"/>
            <a:ext cx="3618810" cy="3036379"/>
            <a:chOff x="5092568" y="1079998"/>
            <a:chExt cx="3618810" cy="3036379"/>
          </a:xfrm>
        </p:grpSpPr>
        <p:pic>
          <p:nvPicPr>
            <p:cNvPr id="7" name="Picture Placeholder 7" descr="Photo of a Para skier at the first Paralympic Winter Games.">
              <a:extLst>
                <a:ext uri="{FF2B5EF4-FFF2-40B4-BE49-F238E27FC236}">
                  <a16:creationId xmlns:a16="http://schemas.microsoft.com/office/drawing/2014/main" id="{3AAFFB0D-0FD6-514A-A9FA-25A16303BA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92568" y="1079998"/>
              <a:ext cx="3403365" cy="292136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1026E6-B3E3-AB44-92BE-10B8D870BD0E}"/>
                </a:ext>
              </a:extLst>
            </p:cNvPr>
            <p:cNvSpPr txBox="1"/>
            <p:nvPr/>
          </p:nvSpPr>
          <p:spPr>
            <a:xfrm rot="16200000">
              <a:off x="8097748" y="3502748"/>
              <a:ext cx="101181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800" dirty="0"/>
                <a:t>© </a:t>
              </a:r>
              <a:r>
                <a:rPr lang="it-IT" sz="800" dirty="0" err="1"/>
                <a:t>Handikappidrott</a:t>
              </a:r>
              <a:endParaRPr lang="it-IT" sz="800" dirty="0"/>
            </a:p>
          </p:txBody>
        </p:sp>
      </p:grp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E6F95057-D823-FA4E-9E5B-799A872C8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77163" y="1815781"/>
            <a:ext cx="2910306" cy="2431161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I </a:t>
            </a:r>
            <a:r>
              <a:rPr lang="it-IT" sz="1400" b="1" dirty="0">
                <a:latin typeface="Arial"/>
                <a:cs typeface="Arial"/>
              </a:rPr>
              <a:t>primi Giochi Paralimpici Invernali </a:t>
            </a:r>
            <a:r>
              <a:rPr lang="it-IT" sz="1400" dirty="0">
                <a:latin typeface="Arial"/>
                <a:cs typeface="Arial"/>
              </a:rPr>
              <a:t>si sono svolti a </a:t>
            </a:r>
            <a:r>
              <a:rPr lang="it-IT" sz="1400" dirty="0" err="1">
                <a:latin typeface="Arial"/>
                <a:cs typeface="Arial"/>
              </a:rPr>
              <a:t>Örnsköldsvik</a:t>
            </a:r>
            <a:r>
              <a:rPr lang="it-IT" sz="1400" dirty="0">
                <a:latin typeface="Arial"/>
                <a:cs typeface="Arial"/>
              </a:rPr>
              <a:t> (Svezia) nel 1976.</a:t>
            </a:r>
          </a:p>
          <a:p>
            <a:pPr marL="215900" indent="-215900"/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13" name="Picture 1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05F99C99-76F9-034D-BB3C-3DF9D5752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48" y="1278762"/>
            <a:ext cx="1473200" cy="1752600"/>
          </a:xfrm>
          <a:prstGeom prst="rect">
            <a:avLst/>
          </a:prstGeom>
        </p:spPr>
      </p:pic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FA592154-DB7A-2049-ABB7-316FB1F9AE58}"/>
              </a:ext>
            </a:extLst>
          </p:cNvPr>
          <p:cNvSpPr txBox="1">
            <a:spLocks/>
          </p:cNvSpPr>
          <p:nvPr/>
        </p:nvSpPr>
        <p:spPr>
          <a:xfrm>
            <a:off x="1806448" y="1425656"/>
            <a:ext cx="3886200" cy="497798"/>
          </a:xfrm>
          <a:prstGeom prst="rect">
            <a:avLst/>
          </a:prstGeom>
        </p:spPr>
        <p:txBody>
          <a:bodyPr/>
          <a:lstStyle>
            <a:lvl1pPr marL="216000" indent="-216000" algn="l" defTabSz="6858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4000" b="1">
                <a:solidFill>
                  <a:srgbClr val="EE334E"/>
                </a:solidFill>
                <a:cs typeface="Arial" panose="020B0604020202020204" pitchFamily="34" charset="0"/>
              </a:rPr>
              <a:t>1976</a:t>
            </a:r>
          </a:p>
        </p:txBody>
      </p:sp>
    </p:spTree>
    <p:extLst>
      <p:ext uri="{BB962C8B-B14F-4D97-AF65-F5344CB8AC3E}">
        <p14:creationId xmlns:p14="http://schemas.microsoft.com/office/powerpoint/2010/main" val="411963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CC055A-FFF5-FA43-832D-7D403F898A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I Giochi Paralimpici invernali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3DDDF5-AFDA-1C44-B7D4-1EC5BD3028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pic>
        <p:nvPicPr>
          <p:cNvPr id="7" name="Picture Placeholder 11" descr="Photo of a Para alpine skier and their guide.">
            <a:extLst>
              <a:ext uri="{FF2B5EF4-FFF2-40B4-BE49-F238E27FC236}">
                <a16:creationId xmlns:a16="http://schemas.microsoft.com/office/drawing/2014/main" id="{CBD28F62-A982-5148-9770-4EADF61665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3691" y="1080000"/>
            <a:ext cx="3441102" cy="2953752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36B0B834-4A6D-DD4D-82B1-44BFDCF119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408963"/>
            <a:ext cx="3761546" cy="639427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it-IT" sz="1400" dirty="0">
                <a:latin typeface="Arial"/>
                <a:cs typeface="Arial"/>
              </a:rPr>
              <a:t>Ecco le sedi dei </a:t>
            </a:r>
            <a:r>
              <a:rPr lang="it-IT" sz="1400" b="1" dirty="0">
                <a:latin typeface="Arial"/>
                <a:cs typeface="Arial"/>
              </a:rPr>
              <a:t>Giochi Paralimpici Invernali</a:t>
            </a:r>
            <a:r>
              <a:rPr lang="it-IT" sz="1400" dirty="0">
                <a:latin typeface="Arial"/>
                <a:cs typeface="Arial"/>
              </a:rPr>
              <a:t> degli anni 2020:</a:t>
            </a:r>
          </a:p>
          <a:p>
            <a:pPr marL="0" indent="0">
              <a:buNone/>
            </a:pPr>
            <a:endParaRPr lang="en-US" sz="1400" dirty="0"/>
          </a:p>
        </p:txBody>
      </p:sp>
      <p:grpSp>
        <p:nvGrpSpPr>
          <p:cNvPr id="2" name="Group 1" descr="Image of the Beijing 2022 Paralympic Games logo.">
            <a:extLst>
              <a:ext uri="{FF2B5EF4-FFF2-40B4-BE49-F238E27FC236}">
                <a16:creationId xmlns:a16="http://schemas.microsoft.com/office/drawing/2014/main" id="{71DA51E2-BD3A-7B45-AF0D-A11E4A3340B3}"/>
              </a:ext>
            </a:extLst>
          </p:cNvPr>
          <p:cNvGrpSpPr/>
          <p:nvPr/>
        </p:nvGrpSpPr>
        <p:grpSpPr>
          <a:xfrm>
            <a:off x="523319" y="2199101"/>
            <a:ext cx="1394692" cy="1888931"/>
            <a:chOff x="523319" y="2450890"/>
            <a:chExt cx="1394692" cy="18889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4B6B98-2721-9143-955C-FCF1E59DBA62}"/>
                </a:ext>
              </a:extLst>
            </p:cNvPr>
            <p:cNvSpPr txBox="1"/>
            <p:nvPr/>
          </p:nvSpPr>
          <p:spPr>
            <a:xfrm>
              <a:off x="523319" y="2450890"/>
              <a:ext cx="1394692" cy="276999"/>
            </a:xfrm>
            <a:prstGeom prst="rect">
              <a:avLst/>
            </a:prstGeom>
            <a:solidFill>
              <a:srgbClr val="EE334E"/>
            </a:solidFill>
          </p:spPr>
          <p:txBody>
            <a:bodyPr wrap="square" rIns="0" rtlCol="0">
              <a:spAutoFit/>
            </a:bodyPr>
            <a:lstStyle/>
            <a:p>
              <a:r>
                <a:rPr lang="it-IT" sz="1200" b="1" dirty="0">
                  <a:solidFill>
                    <a:schemeClr val="bg1"/>
                  </a:solidFill>
                </a:rPr>
                <a:t>Pechino nel 2022</a:t>
              </a:r>
            </a:p>
          </p:txBody>
        </p:sp>
        <p:pic>
          <p:nvPicPr>
            <p:cNvPr id="17" name="Picture 2" descr="2022 Winter Paralympics - Wikipedia">
              <a:extLst>
                <a:ext uri="{FF2B5EF4-FFF2-40B4-BE49-F238E27FC236}">
                  <a16:creationId xmlns:a16="http://schemas.microsoft.com/office/drawing/2014/main" id="{BA9D4D25-CAB2-3646-A12E-2B6B99CCBC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731" y="3091061"/>
              <a:ext cx="1198655" cy="1248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EA36462-EB88-E941-96F2-BDC08538D4EA}"/>
              </a:ext>
            </a:extLst>
          </p:cNvPr>
          <p:cNvSpPr txBox="1"/>
          <p:nvPr/>
        </p:nvSpPr>
        <p:spPr>
          <a:xfrm>
            <a:off x="2614770" y="2199843"/>
            <a:ext cx="1844001" cy="276999"/>
          </a:xfrm>
          <a:prstGeom prst="rect">
            <a:avLst/>
          </a:prstGeom>
          <a:solidFill>
            <a:srgbClr val="EE334E"/>
          </a:solidFill>
        </p:spPr>
        <p:txBody>
          <a:bodyPr wrap="square" rIns="0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</a:rPr>
              <a:t>Milano Cortina nel 2026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08D464C-9F20-D4C0-6992-C324E00BAE61}"/>
              </a:ext>
            </a:extLst>
          </p:cNvPr>
          <p:cNvSpPr txBox="1"/>
          <p:nvPr/>
        </p:nvSpPr>
        <p:spPr>
          <a:xfrm rot="16200000">
            <a:off x="7883827" y="3271622"/>
            <a:ext cx="1417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Simon </a:t>
            </a:r>
            <a:r>
              <a:rPr lang="it-IT" sz="800" dirty="0" err="1"/>
              <a:t>Bruty</a:t>
            </a:r>
            <a:r>
              <a:rPr lang="it-IT" sz="800" dirty="0"/>
              <a:t> per OIS/COI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EDC17F6-0FF6-922D-B3DE-EAA7049C2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2984" y="2740335"/>
            <a:ext cx="1307572" cy="148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7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6E7B9950-43CA-5541-A585-F61D39C3E258}" vid="{8D70A8B3-2F41-014D-94CF-718BF7E0D6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EDC1EA-0CEB-42DB-BC6D-7DF4FAA64B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01645C-0D17-4F2B-B8E3-273E3D6D8467}">
  <ds:schemaRefs>
    <ds:schemaRef ds:uri="http://schemas.microsoft.com/office/2006/metadata/properties"/>
    <ds:schemaRef ds:uri="http://schemas.microsoft.com/office/infopath/2007/PartnerControls"/>
    <ds:schemaRef ds:uri="9a189dc9-d6f3-4677-9259-4d48d639fba2"/>
    <ds:schemaRef ds:uri="197e3b90-4a96-4b50-acb7-4b4cf18f2f61"/>
  </ds:schemaRefs>
</ds:datastoreItem>
</file>

<file path=customXml/itemProps3.xml><?xml version="1.0" encoding="utf-8"?>
<ds:datastoreItem xmlns:ds="http://schemas.openxmlformats.org/officeDocument/2006/customXml" ds:itemID="{0039EA8B-9338-4EFC-9998-658512F96937}"/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1891</TotalTime>
  <Words>1704</Words>
  <Application>Microsoft Office PowerPoint</Application>
  <PresentationFormat>Presentazione su schermo (16:9)</PresentationFormat>
  <Paragraphs>275</Paragraphs>
  <Slides>32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 Walters</dc:creator>
  <cp:lastModifiedBy>Stefano Fiori</cp:lastModifiedBy>
  <cp:revision>348</cp:revision>
  <dcterms:created xsi:type="dcterms:W3CDTF">2020-09-22T10:43:16Z</dcterms:created>
  <dcterms:modified xsi:type="dcterms:W3CDTF">2025-07-28T10:08:33Z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2025-07-28T10:10:17Z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dad77b02-fa25-4572-91ec-387bb6d8719b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