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5"/>
  </p:notesMasterIdLst>
  <p:sldIdLst>
    <p:sldId id="263" r:id="rId5"/>
    <p:sldId id="264" r:id="rId6"/>
    <p:sldId id="266" r:id="rId7"/>
    <p:sldId id="267" r:id="rId8"/>
    <p:sldId id="268" r:id="rId9"/>
    <p:sldId id="269" r:id="rId10"/>
    <p:sldId id="270" r:id="rId11"/>
    <p:sldId id="265" r:id="rId12"/>
    <p:sldId id="271" r:id="rId13"/>
    <p:sldId id="272" r:id="rId1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804" userDrawn="1">
          <p15:clr>
            <a:srgbClr val="A4A3A4"/>
          </p15:clr>
        </p15:guide>
        <p15:guide id="3" orient="horz" pos="1302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pos="272" userDrawn="1">
          <p15:clr>
            <a:srgbClr val="A4A3A4"/>
          </p15:clr>
        </p15:guide>
        <p15:guide id="6" pos="29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6FA6D63-79A0-4E3B-F1F8-30B797CD163C}" name="giulia.brustia@paralympic.org" initials="gi" userId="S::urn:spo:guest#giulia.brustia@paralympic.org::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ho Shinohara" initials="KS" lastIdx="1" clrIdx="0">
    <p:extLst>
      <p:ext uri="{19B8F6BF-5375-455C-9EA6-DF929625EA0E}">
        <p15:presenceInfo xmlns:p15="http://schemas.microsoft.com/office/powerpoint/2012/main" userId="S::kaho.shinohara@paralympic.org::7f422c79-a823-46e2-bb37-78032b5706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334E"/>
    <a:srgbClr val="91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83"/>
    <p:restoredTop sz="82260" autoAdjust="0"/>
  </p:normalViewPr>
  <p:slideViewPr>
    <p:cSldViewPr snapToGrid="0" snapToObjects="1">
      <p:cViewPr varScale="1">
        <p:scale>
          <a:sx n="66" d="100"/>
          <a:sy n="66" d="100"/>
        </p:scale>
        <p:origin x="1210" y="53"/>
      </p:cViewPr>
      <p:guideLst>
        <p:guide pos="2880"/>
        <p:guide orient="horz" pos="804"/>
        <p:guide orient="horz" pos="1302"/>
        <p:guide pos="340"/>
        <p:guide pos="272"/>
        <p:guide pos="29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F2608C-5DCC-E74C-A2A9-CC9B2629E94A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982C56-D078-2D4A-9C06-08745FC5C50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466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2501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/>
              <a:t>Risposta:</a:t>
            </a:r>
            <a:r>
              <a:rPr lang="it-IT" baseline="0" dirty="0"/>
              <a:t>	</a:t>
            </a:r>
            <a:r>
              <a:rPr lang="it-IT" baseline="0"/>
              <a:t>Il </a:t>
            </a:r>
            <a:r>
              <a:rPr lang="it-IT" baseline="0" dirty="0"/>
              <a:t>cambiamento inizia con </a:t>
            </a:r>
            <a:r>
              <a:rPr lang="it-IT" baseline="0"/>
              <a:t>lo sport</a:t>
            </a:r>
            <a:endParaRPr lang="it-IT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1028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Risposta:  B. 	Sir Ludwig </a:t>
            </a:r>
            <a:r>
              <a:rPr lang="it-IT" dirty="0" err="1"/>
              <a:t>Guttmann</a:t>
            </a:r>
            <a:endParaRPr lang="it-IT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151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Risposta:  B.	Tiro con l'arco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101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Risposta:</a:t>
            </a:r>
            <a:r>
              <a:rPr lang="it-IT" baseline="0" dirty="0"/>
              <a:t>  A.	Roma, 1960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877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Risposta:</a:t>
            </a:r>
            <a:r>
              <a:rPr lang="it-IT" baseline="0" dirty="0"/>
              <a:t>	Ha partecipato ai Giochi Paralimpici.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424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Risposta:</a:t>
            </a:r>
            <a:r>
              <a:rPr lang="it-IT" baseline="0" dirty="0"/>
              <a:t>	</a:t>
            </a:r>
            <a:r>
              <a:rPr lang="it-IT" sz="1200" i="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Basket</a:t>
            </a:r>
            <a:r>
              <a:rPr lang="it-IT" sz="120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carrozzina, rugby in carrozzina, scherma in carrozzina, tennis in carrozzina, atletica Paralimpica, curling in carrozzina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1351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Risposta: C.	Parallelo a</a:t>
            </a:r>
          </a:p>
          <a:p>
            <a:endParaRPr lang="en-GB" dirty="0"/>
          </a:p>
          <a:p>
            <a:r>
              <a:rPr lang="it-IT" dirty="0"/>
              <a:t>Il termine "Para" deriva dalla parola greca "para«, che significa "accanto" o "parallelo a".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1229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Risposta:</a:t>
            </a:r>
            <a:r>
              <a:rPr lang="it-IT" baseline="0" dirty="0"/>
              <a:t> B.	4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1566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Risposta:	</a:t>
            </a:r>
            <a:r>
              <a:rPr lang="it-IT" sz="120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Sport ricreativi e competitivi, riconosciuti dal Comitato Paralimpico Internazionale, che vengono praticati e in cui gareggiano atleti con disabilità.  </a:t>
            </a:r>
          </a:p>
          <a:p>
            <a:endParaRPr lang="en-GB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2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61A4E13-D161-FC47-BE6F-86D00318D6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4943"/>
            <a:ext cx="9144000" cy="5143500"/>
          </a:xfrm>
          <a:prstGeom prst="rect">
            <a:avLst/>
          </a:prstGeom>
        </p:spPr>
      </p:pic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C18005B-7998-C54A-BAD2-9C0DC9E26CB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2698750"/>
            <a:ext cx="9144000" cy="24447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to insert picture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666B520-72E6-1F48-851C-0DBC3B2198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61873" y="342435"/>
            <a:ext cx="1437894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Theme 1 – Unit 1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2F7A6955-E8ED-5F41-B56D-4CBEA4FFA8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31292" y="517711"/>
            <a:ext cx="1768475" cy="357084"/>
          </a:xfrm>
          <a:prstGeom prst="rect">
            <a:avLst/>
          </a:prstGeom>
        </p:spPr>
        <p:txBody>
          <a:bodyPr wrap="none" lIns="0" tIns="0" rIns="0" bIns="0"/>
          <a:lstStyle>
            <a:lvl1pPr marL="0" indent="0" algn="r">
              <a:lnSpc>
                <a:spcPts val="12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lang="en-GB" sz="1000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r>
              <a:rPr lang="en-GB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The Paralympic Movement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3E0EEE3C-9095-2247-8FB1-6EC30D33BF6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14819" y="4475564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3827ECD0-54BC-D843-94EB-363C861F4B1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43095" y="4702477"/>
            <a:ext cx="1656672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2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lang="en-GB" sz="1300" cap="all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r>
              <a:rPr lang="en-GB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0C900BB1-6CB6-1245-A05C-9302C8C8D6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2187" y="1236786"/>
            <a:ext cx="4920450" cy="553357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lnSpc>
                <a:spcPts val="4600"/>
              </a:lnSpc>
              <a:buFontTx/>
              <a:buNone/>
              <a:defRPr lang="en-GB" sz="3800" b="1" cap="all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r>
              <a:rPr lang="en-GB" b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  <a:endParaRPr lang="en-GB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FB773A03-6425-E245-A67A-7CBADEC13E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2187" y="1778742"/>
            <a:ext cx="2590646" cy="27699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 algn="l">
              <a:buFontTx/>
              <a:buNone/>
              <a:defRPr lang="en-GB" sz="2000" b="1" cap="all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r>
              <a:rPr lang="en-GB" b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  <a:endParaRPr lang="en-GB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74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2037"/>
          <a:stretch/>
        </p:blipFill>
        <p:spPr>
          <a:xfrm>
            <a:off x="0" y="0"/>
            <a:ext cx="9144000" cy="143827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619999"/>
            <a:ext cx="3886200" cy="2797359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641B9BC-49D4-424D-B949-75667680D4F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753349" y="1438275"/>
            <a:ext cx="3851999" cy="297908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61873" y="342435"/>
            <a:ext cx="1437894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Theme 1 – Unit 1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BB83A64F-FCD4-5F41-B878-34D69EE0E9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F02BCFF-0577-E508-897A-D95421A8C258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C85FCD19-D9A2-ABFA-ED7E-F3E232BB2C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BDB90B28-8A5D-F93D-E7F0-D5C8D2F046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1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1710"/>
          <a:stretch/>
        </p:blipFill>
        <p:spPr>
          <a:xfrm>
            <a:off x="0" y="0"/>
            <a:ext cx="9144000" cy="145508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619999"/>
            <a:ext cx="3886200" cy="2797359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61873" y="342435"/>
            <a:ext cx="1437894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Theme 1 – Unit 1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5EECDC3-8381-FB45-B9DB-382E153715A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1619999"/>
            <a:ext cx="3886200" cy="2797359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ECFAEAE1-83ED-414A-B34C-5BE6CC02FE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9820BA3-5C9C-78AE-AC4A-EF2889CB6DA9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D26B64EB-7430-B33B-ABA7-A016D13EE0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29B88327-97FE-2C7E-FFAB-B15994943B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139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Heading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3346"/>
          <a:stretch/>
        </p:blipFill>
        <p:spPr>
          <a:xfrm>
            <a:off x="0" y="0"/>
            <a:ext cx="9144000" cy="137094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2160001"/>
            <a:ext cx="3886200" cy="22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61873" y="342435"/>
            <a:ext cx="1437894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Theme 1 – Unit 1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5EECDC3-8381-FB45-B9DB-382E153715A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2160000"/>
            <a:ext cx="3886200" cy="22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67CAA267-D11A-2B42-95B6-D5DFEDF280F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4233" y="1620000"/>
            <a:ext cx="2974660" cy="31854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buFontTx/>
              <a:buNone/>
              <a:defRPr sz="2300" b="1" i="0" cap="all" baseline="0">
                <a:solidFill>
                  <a:srgbClr val="EE334E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63CCEA43-F7D7-A740-A884-7880455EEE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B47E540E-34AF-F396-B2DE-7BCA52C613DA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FBFAF8DF-2419-F3FA-B66C-32C4B6B86D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287A7F0D-3B61-92C1-19E4-1EF03217E5D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725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Bullets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9003"/>
          <a:stretch/>
        </p:blipFill>
        <p:spPr>
          <a:xfrm>
            <a:off x="0" y="0"/>
            <a:ext cx="9144000" cy="1079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641B9BC-49D4-424D-B949-75667680D4F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753349" y="1079999"/>
            <a:ext cx="3851999" cy="333735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61873" y="342435"/>
            <a:ext cx="1437894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Theme 1 – Unit 1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7160DDBA-4B71-F24C-BA2E-1C561B29C5B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8C57382-DA9B-C6AC-7DEF-36FD3A895CD0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A06590E1-7099-706E-F9FB-3BD39DC0194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C9B12475-679A-0270-8BAF-2792A891ACA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046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7275"/>
          <a:stretch/>
        </p:blipFill>
        <p:spPr>
          <a:xfrm>
            <a:off x="0" y="0"/>
            <a:ext cx="9144000" cy="116884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61873" y="342435"/>
            <a:ext cx="1437894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Theme 1 – Unit 1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ABD2C8-E2AF-3447-BEDC-F47D038F156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9C81DD01-8BEA-164E-B214-D187C10209A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E39BFFEF-800A-4811-E5DD-D59AFF8DAF4D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9F1F8F30-0E94-4C59-2546-D23DAF3450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F75BFFD6-F38C-EC50-D0EC-E8B7374351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79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Large Heading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7739"/>
          <a:stretch/>
        </p:blipFill>
        <p:spPr>
          <a:xfrm>
            <a:off x="0" y="0"/>
            <a:ext cx="9144000" cy="114498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800000"/>
            <a:ext cx="3886200" cy="261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61873" y="342435"/>
            <a:ext cx="1437894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Theme 1 – Unit 1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ABD2C8-E2AF-3447-BEDC-F47D038F156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1800000"/>
            <a:ext cx="3886200" cy="261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1A02418D-58F5-3D4A-8FBD-C88BD3D1F7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4233" y="1260000"/>
            <a:ext cx="2974660" cy="31854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buFontTx/>
              <a:buNone/>
              <a:defRPr sz="2300" b="1" i="0" cap="all" baseline="0">
                <a:solidFill>
                  <a:srgbClr val="EE334E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A5CB46AF-F4DA-8745-A7EA-AD30748498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0C4E7AD-9836-9648-CB62-D1E71B98F39B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A7457529-94F8-4CAA-B9BE-5F3DED125E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330AC042-508A-D8BA-1B31-D473F6603C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288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Bullets &amp; Ima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9003"/>
          <a:stretch/>
        </p:blipFill>
        <p:spPr>
          <a:xfrm>
            <a:off x="0" y="0"/>
            <a:ext cx="9144000" cy="1080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61873" y="342435"/>
            <a:ext cx="1437894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Theme 1 – Unit 1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3827AE21-C49F-704D-A4FF-5B37CC64B8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53349" y="4129359"/>
            <a:ext cx="3851998" cy="288000"/>
          </a:xfrm>
          <a:prstGeom prst="rect">
            <a:avLst/>
          </a:prstGeom>
          <a:solidFill>
            <a:srgbClr val="EE334E"/>
          </a:solidFill>
        </p:spPr>
        <p:txBody>
          <a:bodyPr wrap="none" tIns="90000" rIns="90000" bIns="72000" anchor="ctr" anchorCtr="0">
            <a:noAutofit/>
          </a:bodyPr>
          <a:lstStyle>
            <a:lvl1pPr marL="0" indent="0" algn="ctr">
              <a:buFontTx/>
              <a:buNone/>
              <a:defRPr sz="18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2" name="Picture Placeholder 14">
            <a:extLst>
              <a:ext uri="{FF2B5EF4-FFF2-40B4-BE49-F238E27FC236}">
                <a16:creationId xmlns:a16="http://schemas.microsoft.com/office/drawing/2014/main" id="{DF12D390-3AAB-BF4A-A0ED-736A3C5D46B8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753349" y="1080000"/>
            <a:ext cx="3851999" cy="284611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20281CBC-1A1A-374D-A271-C0F0E9A903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2A6E8FD-22B0-6FAF-D96D-55E3A8C7228E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B8F805F4-9718-5F1D-E5D2-0E0CD12D7B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26502E5A-9917-7911-9A91-441B428FEF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705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hort - Headlinel, Bullets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9809"/>
          <a:stretch/>
        </p:blipFill>
        <p:spPr>
          <a:xfrm>
            <a:off x="0" y="0"/>
            <a:ext cx="9144000" cy="1038549"/>
          </a:xfrm>
          <a:prstGeom prst="rect">
            <a:avLst/>
          </a:prstGeom>
        </p:spPr>
      </p:pic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641B9BC-49D4-424D-B949-75667680D4F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753349" y="1079999"/>
            <a:ext cx="3851999" cy="333735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61873" y="342435"/>
            <a:ext cx="1437894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Theme 1 – Unit 1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00D76AD-588B-B14C-B9C9-36211F3CD1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3838" y="1800000"/>
            <a:ext cx="3886200" cy="261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835923CF-757A-184A-A779-457E483A27A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4233" y="1260000"/>
            <a:ext cx="2974660" cy="31854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buFontTx/>
              <a:buNone/>
              <a:defRPr sz="2300" b="1" i="0" cap="all" baseline="0">
                <a:solidFill>
                  <a:srgbClr val="EE334E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E4E77DB6-7751-D444-B4AC-BCC1668FAA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24BB5723-0152-69E7-EE1C-4A6717CEF010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3" name="Immagine 2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D2027FFD-95E6-8725-EE52-93D3C7437A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1CB91AAB-BF15-C10D-5832-F24D066139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03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9317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7" r:id="rId3"/>
    <p:sldLayoutId id="2147483669" r:id="rId4"/>
    <p:sldLayoutId id="2147483666" r:id="rId5"/>
    <p:sldLayoutId id="2147483668" r:id="rId6"/>
    <p:sldLayoutId id="2147483670" r:id="rId7"/>
    <p:sldLayoutId id="2147483671" r:id="rId8"/>
    <p:sldLayoutId id="2147483672" r:id="rId9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hoto of wheelchair rugby players.">
            <a:extLst>
              <a:ext uri="{FF2B5EF4-FFF2-40B4-BE49-F238E27FC236}">
                <a16:creationId xmlns:a16="http://schemas.microsoft.com/office/drawing/2014/main" id="{BC5C8BA3-888A-A843-A1AC-70B338A955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763" b="31126"/>
          <a:stretch/>
        </p:blipFill>
        <p:spPr>
          <a:xfrm>
            <a:off x="0" y="2704676"/>
            <a:ext cx="9145084" cy="24444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3E09FC-DD10-FE4F-BEF4-5D5C6964E4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44BFD6-81D3-064E-B04A-99943F4759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/>
              <a:t>Il Movimento Paralimpico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97344-55C1-544C-85F4-8673C74E67F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15445" y="4475564"/>
            <a:ext cx="1820307" cy="192360"/>
          </a:xfrm>
        </p:spPr>
        <p:txBody>
          <a:bodyPr/>
          <a:lstStyle/>
          <a:p>
            <a:pPr algn="l"/>
            <a:r>
              <a:rPr lang="it-IT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QUIZ DI VALUTAZIONE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7DA1832-EC98-334B-AB08-E110B1A888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15445" y="4702477"/>
            <a:ext cx="2135393" cy="153888"/>
          </a:xfrm>
        </p:spPr>
        <p:txBody>
          <a:bodyPr/>
          <a:lstStyle/>
          <a:p>
            <a:pPr algn="l"/>
            <a:r>
              <a:rPr lang="it-IT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Fascia di età: 13-15 anni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CA5C8BE-F398-364D-A6E2-B85F5F569BB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2187" y="1236786"/>
            <a:ext cx="7206332" cy="553357"/>
          </a:xfrm>
        </p:spPr>
        <p:txBody>
          <a:bodyPr/>
          <a:lstStyle/>
          <a:p>
            <a:r>
              <a:rPr lang="it-IT"/>
              <a:t>Il Movimento Paralimpico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528B6B2-B15D-CF48-AE4C-909961D26E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2187" y="1778742"/>
            <a:ext cx="2315121" cy="276999"/>
          </a:xfrm>
        </p:spPr>
        <p:txBody>
          <a:bodyPr/>
          <a:lstStyle/>
          <a:p>
            <a:r>
              <a:rPr lang="it-IT"/>
              <a:t>Quiz di valutazione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709CED-740D-9D4F-81DA-3F9721262E03}"/>
              </a:ext>
            </a:extLst>
          </p:cNvPr>
          <p:cNvSpPr txBox="1"/>
          <p:nvPr/>
        </p:nvSpPr>
        <p:spPr>
          <a:xfrm rot="16200000">
            <a:off x="-189602" y="3707342"/>
            <a:ext cx="594649" cy="21544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it-IT" sz="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© Dan </a:t>
            </a:r>
            <a:r>
              <a:rPr lang="it-IT" sz="800" dirty="0" err="1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Behr</a:t>
            </a:r>
            <a:endParaRPr lang="it-IT" sz="8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79A9059F-38B3-5B90-9EC8-E1205A7FFE9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701948" y="2953512"/>
            <a:ext cx="4451195" cy="218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932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CB5F8-18C3-5641-A127-4CB84B1A02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066C57-12CE-C643-80C9-E78E1BEF45F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2" y="1260000"/>
            <a:ext cx="3424014" cy="934230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it-IT" sz="1800" cap="none" dirty="0">
                <a:latin typeface="Arial"/>
                <a:cs typeface="Arial"/>
              </a:rPr>
              <a:t>Qual è la narrazione che si cela</a:t>
            </a:r>
            <a:br>
              <a:rPr lang="it-IT" sz="1800" cap="none" dirty="0"/>
            </a:br>
            <a:r>
              <a:rPr lang="it-IT" sz="1800" cap="none" dirty="0">
                <a:latin typeface="Arial"/>
                <a:cs typeface="Arial"/>
              </a:rPr>
              <a:t>dietro al simbolo del </a:t>
            </a:r>
            <a:br>
              <a:rPr lang="it-IT" sz="1800" cap="none" dirty="0"/>
            </a:br>
            <a:r>
              <a:rPr lang="it-IT" sz="1800" cap="none" dirty="0">
                <a:latin typeface="Arial"/>
                <a:cs typeface="Arial"/>
              </a:rPr>
              <a:t>Movimento Paralimpico?</a:t>
            </a:r>
          </a:p>
        </p:txBody>
      </p:sp>
      <p:pic>
        <p:nvPicPr>
          <p:cNvPr id="11" name="Picture Placeholder 10" descr="Photo of the paralympic flag at an open ceremony.">
            <a:extLst>
              <a:ext uri="{FF2B5EF4-FFF2-40B4-BE49-F238E27FC236}">
                <a16:creationId xmlns:a16="http://schemas.microsoft.com/office/drawing/2014/main" id="{B827FAC1-5380-6F47-8EDC-5D2B5ABB5FC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332" b="1"/>
          <a:stretch/>
        </p:blipFill>
        <p:spPr>
          <a:xfrm>
            <a:off x="5175313" y="1069052"/>
            <a:ext cx="3430035" cy="2872750"/>
          </a:xfr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64FFF34-0BF0-7545-A084-CD224778C448}"/>
              </a:ext>
            </a:extLst>
          </p:cNvPr>
          <p:cNvSpPr txBox="1"/>
          <p:nvPr/>
        </p:nvSpPr>
        <p:spPr>
          <a:xfrm rot="16200000">
            <a:off x="8222876" y="3467486"/>
            <a:ext cx="9348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 dirty="0"/>
              <a:t>© Wegner Meier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C2FAC65B-7854-8140-B48C-BA77498B33E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9750" y="345117"/>
            <a:ext cx="4247719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it-IT"/>
              <a:t>Il Movimento Paralimpico</a:t>
            </a:r>
          </a:p>
        </p:txBody>
      </p:sp>
    </p:spTree>
    <p:extLst>
      <p:ext uri="{BB962C8B-B14F-4D97-AF65-F5344CB8AC3E}">
        <p14:creationId xmlns:p14="http://schemas.microsoft.com/office/powerpoint/2010/main" val="2374803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Photo of a flag bearer at the PyeongChang 2018 Paralympic Games.">
            <a:extLst>
              <a:ext uri="{FF2B5EF4-FFF2-40B4-BE49-F238E27FC236}">
                <a16:creationId xmlns:a16="http://schemas.microsoft.com/office/drawing/2014/main" id="{E72EF1CC-8A4D-8B42-BF5E-6EB75B2E49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196" t="14098" r="11196"/>
          <a:stretch/>
        </p:blipFill>
        <p:spPr>
          <a:xfrm>
            <a:off x="4694590" y="1063080"/>
            <a:ext cx="3888000" cy="2866853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CB5F8-18C3-5641-A127-4CB84B1A02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F83717-0031-B74D-B539-B2853C4A2B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800" y="2066925"/>
            <a:ext cx="3908238" cy="2428001"/>
          </a:xfrm>
        </p:spPr>
        <p:txBody>
          <a:bodyPr/>
          <a:lstStyle/>
          <a:p>
            <a:pPr marL="342900" indent="-342900">
              <a:spcAft>
                <a:spcPts val="2400"/>
              </a:spcAft>
              <a:buSzPct val="100000"/>
              <a:buFont typeface="+mj-lt"/>
              <a:buAutoNum type="alphaUcPeriod"/>
            </a:pPr>
            <a:r>
              <a:rPr lang="it-IT" sz="1400">
                <a:cs typeface="Arial" panose="020B0604020202020204" pitchFamily="34" charset="0"/>
              </a:rPr>
              <a:t>Sir Philip Craven</a:t>
            </a:r>
          </a:p>
          <a:p>
            <a:pPr marL="342900" indent="-342900">
              <a:spcAft>
                <a:spcPts val="2400"/>
              </a:spcAft>
              <a:buSzPct val="100000"/>
              <a:buFont typeface="+mj-lt"/>
              <a:buAutoNum type="alphaUcPeriod"/>
            </a:pPr>
            <a:r>
              <a:rPr lang="it-IT" sz="1400">
                <a:cs typeface="Arial" panose="020B0604020202020204" pitchFamily="34" charset="0"/>
              </a:rPr>
              <a:t>Sir Ludwig Guttmann</a:t>
            </a:r>
          </a:p>
          <a:p>
            <a:pPr marL="342900" indent="-342900">
              <a:spcAft>
                <a:spcPts val="2400"/>
              </a:spcAft>
              <a:buSzPct val="100000"/>
              <a:buFont typeface="+mj-lt"/>
              <a:buAutoNum type="alphaUcPeriod"/>
            </a:pPr>
            <a:r>
              <a:rPr lang="it-IT" sz="1400">
                <a:cs typeface="Arial" panose="020B0604020202020204" pitchFamily="34" charset="0"/>
              </a:rPr>
              <a:t>Andrew Parsons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066C57-12CE-C643-80C9-E78E1BEF45F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1800" y="1260001"/>
            <a:ext cx="2577629" cy="613630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it-IT" sz="1800" cap="none" dirty="0"/>
              <a:t>Chi ha dato vita al</a:t>
            </a:r>
            <a:br>
              <a:rPr lang="it-IT" sz="1800" cap="none" dirty="0"/>
            </a:br>
            <a:r>
              <a:rPr lang="it-IT" sz="1800" cap="none" dirty="0"/>
              <a:t>Movimento Paralimpico?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188FBD-8097-6E4E-936C-D60C53BDCAA2}"/>
              </a:ext>
            </a:extLst>
          </p:cNvPr>
          <p:cNvSpPr txBox="1"/>
          <p:nvPr/>
        </p:nvSpPr>
        <p:spPr>
          <a:xfrm rot="16200000">
            <a:off x="8146734" y="3376938"/>
            <a:ext cx="108715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 dirty="0"/>
              <a:t>© </a:t>
            </a:r>
            <a:r>
              <a:rPr lang="it-IT" sz="800" dirty="0" err="1"/>
              <a:t>Lieven</a:t>
            </a:r>
            <a:r>
              <a:rPr lang="it-IT" sz="800" dirty="0"/>
              <a:t> </a:t>
            </a:r>
            <a:r>
              <a:rPr lang="it-IT" sz="800" dirty="0" err="1"/>
              <a:t>Coudenys</a:t>
            </a:r>
            <a:endParaRPr lang="it-IT" sz="800" dirty="0"/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1DF58D3D-FD27-3D43-A3D1-35ABC0D1CA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2365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it-IT"/>
              <a:t>Il Movimento Paralimpico</a:t>
            </a:r>
          </a:p>
        </p:txBody>
      </p:sp>
    </p:spTree>
    <p:extLst>
      <p:ext uri="{BB962C8B-B14F-4D97-AF65-F5344CB8AC3E}">
        <p14:creationId xmlns:p14="http://schemas.microsoft.com/office/powerpoint/2010/main" val="873494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CB5F8-18C3-5641-A127-4CB84B1A02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F83717-0031-B74D-B539-B2853C4A2B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800" y="2112534"/>
            <a:ext cx="3908238" cy="1770966"/>
          </a:xfrm>
        </p:spPr>
        <p:txBody>
          <a:bodyPr lIns="91440" tIns="45720" rIns="91440" bIns="45720" anchor="t"/>
          <a:lstStyle/>
          <a:p>
            <a:pPr marL="342900" indent="-342900">
              <a:spcAft>
                <a:spcPts val="2400"/>
              </a:spcAft>
              <a:buSzPct val="100000"/>
              <a:buFont typeface="+mj-lt"/>
              <a:buAutoNum type="alphaUcPeriod"/>
            </a:pPr>
            <a:r>
              <a:rPr lang="it-IT" sz="1400" dirty="0">
                <a:latin typeface="Arial"/>
                <a:cs typeface="Arial"/>
              </a:rPr>
              <a:t>Boccia</a:t>
            </a:r>
          </a:p>
          <a:p>
            <a:pPr marL="342900" indent="-342900">
              <a:spcAft>
                <a:spcPts val="2400"/>
              </a:spcAft>
              <a:buSzPct val="100000"/>
              <a:buFont typeface="+mj-lt"/>
              <a:buAutoNum type="alphaUcPeriod"/>
            </a:pPr>
            <a:r>
              <a:rPr lang="it-IT" sz="1400" dirty="0">
                <a:latin typeface="Arial"/>
                <a:cs typeface="Arial"/>
              </a:rPr>
              <a:t>Tiro con l’arco Paralimpico</a:t>
            </a:r>
          </a:p>
          <a:p>
            <a:pPr marL="342900" indent="-342900">
              <a:spcAft>
                <a:spcPts val="2400"/>
              </a:spcAft>
              <a:buSzPct val="100000"/>
              <a:buFont typeface="+mj-lt"/>
              <a:buAutoNum type="alphaUcPeriod"/>
            </a:pPr>
            <a:r>
              <a:rPr lang="it-IT" sz="1400" dirty="0">
                <a:latin typeface="Arial"/>
                <a:cs typeface="Arial"/>
              </a:rPr>
              <a:t>Basket in carrozzina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066C57-12CE-C643-80C9-E78E1BEF45F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7963" y="1260000"/>
            <a:ext cx="3795911" cy="613630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it-IT" sz="1800" cap="none" dirty="0">
                <a:latin typeface="Arial"/>
                <a:cs typeface="Arial"/>
              </a:rPr>
              <a:t>Qual è stata la prima competizione</a:t>
            </a:r>
            <a:br>
              <a:rPr lang="it-IT" sz="1800" cap="none" dirty="0"/>
            </a:br>
            <a:r>
              <a:rPr lang="it-IT" sz="1800" cap="none" dirty="0">
                <a:latin typeface="Arial"/>
                <a:cs typeface="Arial"/>
              </a:rPr>
              <a:t>per i concorrenti in carrozzina?</a:t>
            </a:r>
          </a:p>
        </p:txBody>
      </p:sp>
      <p:pic>
        <p:nvPicPr>
          <p:cNvPr id="11" name="Picture Placeholder 10" descr="Photo of a Para athlete at the Tokyo 1964 Paralympic Games.">
            <a:extLst>
              <a:ext uri="{FF2B5EF4-FFF2-40B4-BE49-F238E27FC236}">
                <a16:creationId xmlns:a16="http://schemas.microsoft.com/office/drawing/2014/main" id="{AD316C66-29BE-1F4C-81D2-2CEABB10DC3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41" r="-145" b="12520"/>
          <a:stretch/>
        </p:blipFill>
        <p:spPr>
          <a:xfrm>
            <a:off x="4730751" y="1079999"/>
            <a:ext cx="3874598" cy="2919507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824C228-BB22-CA45-9CEE-0EEC6169F9EF}"/>
              </a:ext>
            </a:extLst>
          </p:cNvPr>
          <p:cNvSpPr txBox="1"/>
          <p:nvPr/>
        </p:nvSpPr>
        <p:spPr>
          <a:xfrm rot="16200000">
            <a:off x="7150715" y="2464027"/>
            <a:ext cx="312297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 dirty="0"/>
              <a:t>© Paralimpiadi TOKYO 1964: i Giochi di Tokyo per i disabili fisici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BE8457BC-44B7-C044-84B5-CED8955FB3A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9750" y="345117"/>
            <a:ext cx="4247719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it-IT"/>
              <a:t>Il Movimento Paralimpico</a:t>
            </a:r>
          </a:p>
        </p:txBody>
      </p:sp>
    </p:spTree>
    <p:extLst>
      <p:ext uri="{BB962C8B-B14F-4D97-AF65-F5344CB8AC3E}">
        <p14:creationId xmlns:p14="http://schemas.microsoft.com/office/powerpoint/2010/main" val="3801108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CB5F8-18C3-5641-A127-4CB84B1A02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F83717-0031-B74D-B539-B2853C4A2B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800" y="2115018"/>
            <a:ext cx="3908238" cy="1876537"/>
          </a:xfrm>
        </p:spPr>
        <p:txBody>
          <a:bodyPr/>
          <a:lstStyle/>
          <a:p>
            <a:pPr marL="342900" indent="-342900">
              <a:spcAft>
                <a:spcPts val="2400"/>
              </a:spcAft>
              <a:buSzPct val="100000"/>
              <a:buFont typeface="+mj-lt"/>
              <a:buAutoNum type="alphaUcPeriod"/>
            </a:pPr>
            <a:r>
              <a:rPr lang="it-IT" sz="1400" dirty="0">
                <a:cs typeface="Arial" panose="020B0604020202020204" pitchFamily="34" charset="0"/>
              </a:rPr>
              <a:t>Roma, 1960</a:t>
            </a:r>
          </a:p>
          <a:p>
            <a:pPr marL="342900" indent="-342900">
              <a:spcAft>
                <a:spcPts val="2400"/>
              </a:spcAft>
              <a:buSzPct val="100000"/>
              <a:buFont typeface="+mj-lt"/>
              <a:buAutoNum type="alphaUcPeriod"/>
            </a:pPr>
            <a:r>
              <a:rPr lang="it-IT" sz="1400" dirty="0">
                <a:cs typeface="Arial" panose="020B0604020202020204" pitchFamily="34" charset="0"/>
              </a:rPr>
              <a:t>Roma, 1964</a:t>
            </a:r>
          </a:p>
          <a:p>
            <a:pPr marL="342900" indent="-342900">
              <a:spcAft>
                <a:spcPts val="2400"/>
              </a:spcAft>
              <a:buSzPct val="100000"/>
              <a:buFont typeface="+mj-lt"/>
              <a:buAutoNum type="alphaUcPeriod"/>
            </a:pPr>
            <a:r>
              <a:rPr lang="it-IT" sz="1400" dirty="0">
                <a:cs typeface="Arial" panose="020B0604020202020204" pitchFamily="34" charset="0"/>
              </a:rPr>
              <a:t>Tokyo, 1960</a:t>
            </a:r>
          </a:p>
          <a:p>
            <a:pPr marL="0" indent="0">
              <a:spcAft>
                <a:spcPts val="2400"/>
              </a:spcAft>
              <a:buSzPct val="100000"/>
              <a:buNone/>
            </a:pPr>
            <a:endParaRPr lang="en-GB" sz="1400" dirty="0">
              <a:cs typeface="Arial" panose="020B060402020202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066C57-12CE-C643-80C9-E78E1BEF45F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1800" y="1260001"/>
            <a:ext cx="3654847" cy="613630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it-IT" sz="1800" cap="none" dirty="0"/>
              <a:t>Quando e dove si sono svolti</a:t>
            </a:r>
            <a:br>
              <a:rPr lang="it-IT" sz="1800" cap="none" dirty="0"/>
            </a:br>
            <a:r>
              <a:rPr lang="it-IT" sz="1800" cap="none" dirty="0"/>
              <a:t>i primi Giochi Paralimpici?</a:t>
            </a:r>
          </a:p>
        </p:txBody>
      </p:sp>
      <p:pic>
        <p:nvPicPr>
          <p:cNvPr id="14" name="Picture 13" descr="Photo of a Para athlete and their guide.">
            <a:extLst>
              <a:ext uri="{FF2B5EF4-FFF2-40B4-BE49-F238E27FC236}">
                <a16:creationId xmlns:a16="http://schemas.microsoft.com/office/drawing/2014/main" id="{CB55AE79-BB1A-CC41-8FFF-9A283B432D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02"/>
          <a:stretch/>
        </p:blipFill>
        <p:spPr>
          <a:xfrm>
            <a:off x="5136046" y="1081223"/>
            <a:ext cx="3446544" cy="2973942"/>
          </a:xfrm>
          <a:prstGeom prst="rect">
            <a:avLst/>
          </a:prstGeom>
        </p:spPr>
      </p:pic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E187A86B-7FD7-3941-9984-8CE006815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9750" y="345117"/>
            <a:ext cx="4247719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it-IT"/>
              <a:t>Il Movimento Paralimpico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784DDB-668C-FA4D-9C91-CF5C3B29C14C}"/>
              </a:ext>
            </a:extLst>
          </p:cNvPr>
          <p:cNvSpPr txBox="1"/>
          <p:nvPr/>
        </p:nvSpPr>
        <p:spPr>
          <a:xfrm rot="16200000">
            <a:off x="7998457" y="3349693"/>
            <a:ext cx="13837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 dirty="0"/>
              <a:t>© Bob Martin per OIS/CIO</a:t>
            </a:r>
          </a:p>
        </p:txBody>
      </p:sp>
    </p:spTree>
    <p:extLst>
      <p:ext uri="{BB962C8B-B14F-4D97-AF65-F5344CB8AC3E}">
        <p14:creationId xmlns:p14="http://schemas.microsoft.com/office/powerpoint/2010/main" val="810744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hoto of Lisa Bunschoten, a Para snowboarder.">
            <a:extLst>
              <a:ext uri="{FF2B5EF4-FFF2-40B4-BE49-F238E27FC236}">
                <a16:creationId xmlns:a16="http://schemas.microsoft.com/office/drawing/2014/main" id="{CE0A95DD-87D3-C548-A9D7-3107044DB0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305" t="11078" r="10868"/>
          <a:stretch/>
        </p:blipFill>
        <p:spPr>
          <a:xfrm>
            <a:off x="4747768" y="1032230"/>
            <a:ext cx="3851999" cy="2970062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CB5F8-18C3-5641-A127-4CB84B1A02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F83717-0031-B74D-B539-B2853C4A2B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800" y="3456878"/>
            <a:ext cx="3908238" cy="1090828"/>
          </a:xfrm>
        </p:spPr>
        <p:txBody>
          <a:bodyPr/>
          <a:lstStyle/>
          <a:p>
            <a:pPr marL="0" indent="0">
              <a:spcAft>
                <a:spcPts val="2400"/>
              </a:spcAft>
              <a:buSzPct val="100000"/>
              <a:buNone/>
            </a:pPr>
            <a:r>
              <a:rPr lang="it-IT" sz="1400">
                <a:cs typeface="Arial" panose="020B0604020202020204" pitchFamily="34" charset="0"/>
              </a:rPr>
              <a:t>Che cosa significa?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066C57-12CE-C643-80C9-E78E1BEF45F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5477" y="1907590"/>
            <a:ext cx="2385268" cy="613630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it-IT" sz="1800" cap="none"/>
              <a:t>Sono Lisa Bunschoten. </a:t>
            </a:r>
            <a:br>
              <a:rPr lang="it-IT" sz="1800" cap="none"/>
            </a:br>
            <a:r>
              <a:rPr lang="it-IT" sz="1800" cap="none"/>
              <a:t>Sono un’atleta Paralimpica.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94CE04-047F-C642-B549-09FF7877996C}"/>
              </a:ext>
            </a:extLst>
          </p:cNvPr>
          <p:cNvSpPr txBox="1"/>
          <p:nvPr/>
        </p:nvSpPr>
        <p:spPr>
          <a:xfrm rot="16200000">
            <a:off x="8168623" y="3438588"/>
            <a:ext cx="108715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 dirty="0"/>
              <a:t>© </a:t>
            </a:r>
            <a:r>
              <a:rPr lang="it-IT" sz="800" dirty="0" err="1"/>
              <a:t>Lieven</a:t>
            </a:r>
            <a:r>
              <a:rPr lang="it-IT" sz="800" dirty="0"/>
              <a:t> </a:t>
            </a:r>
            <a:r>
              <a:rPr lang="it-IT" sz="800" dirty="0" err="1"/>
              <a:t>Coudenys</a:t>
            </a:r>
            <a:endParaRPr lang="it-IT" sz="800" dirty="0"/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5EEF226B-FC08-D34F-BD0C-34329AA5C1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9750" y="345117"/>
            <a:ext cx="4247719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it-IT"/>
              <a:t>Il Movimento Paralimpico</a:t>
            </a:r>
          </a:p>
        </p:txBody>
      </p:sp>
      <p:pic>
        <p:nvPicPr>
          <p:cNvPr id="12" name="Picture 11" descr="Shape, circle&#10;&#10;Description automatically generated">
            <a:extLst>
              <a:ext uri="{FF2B5EF4-FFF2-40B4-BE49-F238E27FC236}">
                <a16:creationId xmlns:a16="http://schemas.microsoft.com/office/drawing/2014/main" id="{5F0A9388-62FE-CF49-A7BD-C049549A80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942" y="1077149"/>
            <a:ext cx="4061386" cy="255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504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hoto of Ryley Batt, a wheelchair rugby player who competes for Australia.">
            <a:extLst>
              <a:ext uri="{FF2B5EF4-FFF2-40B4-BE49-F238E27FC236}">
                <a16:creationId xmlns:a16="http://schemas.microsoft.com/office/drawing/2014/main" id="{548F7E74-9720-954B-A808-3F504FD9BC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043" t="20665" r="20952" b="6531"/>
          <a:stretch/>
        </p:blipFill>
        <p:spPr>
          <a:xfrm>
            <a:off x="4787469" y="1032550"/>
            <a:ext cx="3812298" cy="298285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CB5F8-18C3-5641-A127-4CB84B1A02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F83717-0031-B74D-B539-B2853C4A2B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355" y="3427011"/>
            <a:ext cx="3622810" cy="1239397"/>
          </a:xfrm>
        </p:spPr>
        <p:txBody>
          <a:bodyPr lIns="91440" tIns="45720" rIns="91440" bIns="45720" anchor="t"/>
          <a:lstStyle/>
          <a:p>
            <a:pPr marL="0" indent="0">
              <a:lnSpc>
                <a:spcPct val="100000"/>
              </a:lnSpc>
              <a:spcAft>
                <a:spcPts val="2400"/>
              </a:spcAft>
              <a:buSzPct val="100000"/>
              <a:buNone/>
            </a:pPr>
            <a:r>
              <a:rPr lang="it-IT" sz="1400" dirty="0">
                <a:latin typeface="Arial"/>
                <a:cs typeface="Arial"/>
              </a:rPr>
              <a:t>Elencare </a:t>
            </a:r>
            <a:r>
              <a:rPr lang="it-IT" sz="1400" b="1" dirty="0">
                <a:latin typeface="Arial"/>
                <a:cs typeface="Arial"/>
              </a:rPr>
              <a:t>3</a:t>
            </a:r>
            <a:r>
              <a:rPr lang="it-IT" sz="1400" dirty="0">
                <a:latin typeface="Arial"/>
                <a:cs typeface="Arial"/>
              </a:rPr>
              <a:t> altri sport Paralimpici a cui un atleta che pratica uno sport Paralimpico potrebbe partecipare utilizzando una </a:t>
            </a:r>
            <a:r>
              <a:rPr lang="it-IT" sz="1400" b="1" dirty="0">
                <a:latin typeface="Arial"/>
                <a:cs typeface="Arial"/>
              </a:rPr>
              <a:t>carrozzina/sedia a ruote</a:t>
            </a:r>
            <a:r>
              <a:rPr lang="it-IT" sz="1400" dirty="0">
                <a:latin typeface="Arial"/>
                <a:cs typeface="Arial"/>
              </a:rPr>
              <a:t>.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067412EC-FE80-994D-A984-842A1E7B8F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9750" y="345117"/>
            <a:ext cx="4247719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it-IT"/>
              <a:t>Il Movimento Paralimpico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7035E6-1D4A-ED46-9A7A-3CACED7C296C}"/>
              </a:ext>
            </a:extLst>
          </p:cNvPr>
          <p:cNvSpPr txBox="1"/>
          <p:nvPr/>
        </p:nvSpPr>
        <p:spPr>
          <a:xfrm rot="16200000">
            <a:off x="8316264" y="3640789"/>
            <a:ext cx="7248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 dirty="0"/>
              <a:t>© Dan </a:t>
            </a:r>
            <a:r>
              <a:rPr lang="it-IT" sz="800" dirty="0" err="1"/>
              <a:t>Behr</a:t>
            </a:r>
            <a:endParaRPr lang="it-IT" sz="800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5AEF89C-9823-AF4F-880D-600B3A6CF133}"/>
              </a:ext>
            </a:extLst>
          </p:cNvPr>
          <p:cNvSpPr txBox="1">
            <a:spLocks/>
          </p:cNvSpPr>
          <p:nvPr/>
        </p:nvSpPr>
        <p:spPr>
          <a:xfrm>
            <a:off x="763914" y="1780369"/>
            <a:ext cx="2663101" cy="613630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500"/>
              </a:lnSpc>
            </a:pPr>
            <a:r>
              <a:rPr lang="it-IT" sz="1800" cap="none"/>
              <a:t>Sono Ryley Batt. </a:t>
            </a:r>
            <a:br>
              <a:rPr lang="it-IT" sz="1800" cap="none"/>
            </a:br>
            <a:r>
              <a:rPr lang="it-IT" sz="1800" cap="none"/>
              <a:t>Gioco a rugby in carrozzina. </a:t>
            </a:r>
          </a:p>
        </p:txBody>
      </p:sp>
      <p:pic>
        <p:nvPicPr>
          <p:cNvPr id="10" name="Picture 9" descr="Shape, circle&#10;&#10;Description automatically generated">
            <a:extLst>
              <a:ext uri="{FF2B5EF4-FFF2-40B4-BE49-F238E27FC236}">
                <a16:creationId xmlns:a16="http://schemas.microsoft.com/office/drawing/2014/main" id="{862FB6A2-B31E-6545-9A6E-74BD23BD4D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487" y="949928"/>
            <a:ext cx="3851998" cy="255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583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Photo of a Para athlete.">
            <a:extLst>
              <a:ext uri="{FF2B5EF4-FFF2-40B4-BE49-F238E27FC236}">
                <a16:creationId xmlns:a16="http://schemas.microsoft.com/office/drawing/2014/main" id="{EB2CC0B1-BF0D-294A-915E-6161572F3D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272" b="22272"/>
          <a:stretch/>
        </p:blipFill>
        <p:spPr>
          <a:xfrm>
            <a:off x="5207465" y="1011858"/>
            <a:ext cx="3392302" cy="2943203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CB5F8-18C3-5641-A127-4CB84B1A02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F83717-0031-B74D-B539-B2853C4A2B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800" y="2070573"/>
            <a:ext cx="3908238" cy="1884488"/>
          </a:xfrm>
        </p:spPr>
        <p:txBody>
          <a:bodyPr/>
          <a:lstStyle/>
          <a:p>
            <a:pPr marL="342900" indent="-342900">
              <a:spcAft>
                <a:spcPts val="2400"/>
              </a:spcAft>
              <a:buSzPct val="100000"/>
              <a:buFont typeface="+mj-lt"/>
              <a:buAutoNum type="alphaUcPeriod"/>
            </a:pPr>
            <a:r>
              <a:rPr lang="it-IT" sz="1400" dirty="0">
                <a:cs typeface="Arial" panose="020B0604020202020204" pitchFamily="34" charset="0"/>
              </a:rPr>
              <a:t>uguale a</a:t>
            </a:r>
          </a:p>
          <a:p>
            <a:pPr marL="342900" indent="-342900">
              <a:spcAft>
                <a:spcPts val="2400"/>
              </a:spcAft>
              <a:buSzPct val="100000"/>
              <a:buFont typeface="+mj-lt"/>
              <a:buAutoNum type="alphaUcPeriod"/>
            </a:pPr>
            <a:r>
              <a:rPr lang="it-IT" sz="1400" dirty="0">
                <a:cs typeface="Arial" panose="020B0604020202020204" pitchFamily="34" charset="0"/>
              </a:rPr>
              <a:t>diverso da</a:t>
            </a:r>
          </a:p>
          <a:p>
            <a:pPr marL="342900" indent="-342900">
              <a:spcAft>
                <a:spcPts val="2400"/>
              </a:spcAft>
              <a:buSzPct val="100000"/>
              <a:buFont typeface="+mj-lt"/>
              <a:buAutoNum type="alphaUcPeriod"/>
            </a:pPr>
            <a:r>
              <a:rPr lang="it-IT" sz="1400" dirty="0">
                <a:cs typeface="Arial" panose="020B0604020202020204" pitchFamily="34" charset="0"/>
              </a:rPr>
              <a:t>parallelo a</a:t>
            </a:r>
          </a:p>
          <a:p>
            <a:pPr marL="342900" indent="-342900">
              <a:spcAft>
                <a:spcPts val="2400"/>
              </a:spcAft>
              <a:buSzPct val="100000"/>
              <a:buFont typeface="+mj-lt"/>
              <a:buAutoNum type="alphaUcPeriod"/>
            </a:pPr>
            <a:endParaRPr lang="en-GB" sz="1400" dirty="0">
              <a:cs typeface="Arial" panose="020B0604020202020204" pitchFamily="34" charset="0"/>
            </a:endParaRPr>
          </a:p>
          <a:p>
            <a:pPr marL="0" indent="0">
              <a:spcAft>
                <a:spcPts val="2400"/>
              </a:spcAft>
              <a:buSzPct val="100000"/>
              <a:buNone/>
            </a:pPr>
            <a:endParaRPr lang="en-GB" sz="1400" dirty="0">
              <a:cs typeface="Arial" panose="020B060402020202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066C57-12CE-C643-80C9-E78E1BEF45F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1800" y="1260001"/>
            <a:ext cx="3462486" cy="613630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it-IT" sz="1800" cap="none" dirty="0">
                <a:latin typeface="Arial"/>
                <a:cs typeface="Arial"/>
              </a:rPr>
              <a:t>Cosa significa il termine "Para"</a:t>
            </a:r>
            <a:br>
              <a:rPr lang="it-IT" sz="1800" cap="none" dirty="0"/>
            </a:br>
            <a:r>
              <a:rPr lang="it-IT" sz="1800" cap="none" dirty="0">
                <a:latin typeface="Arial"/>
                <a:cs typeface="Arial"/>
              </a:rPr>
              <a:t>nella parola "Paralimpico"?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6106DD-C215-994C-A2F6-880F00920E8C}"/>
              </a:ext>
            </a:extLst>
          </p:cNvPr>
          <p:cNvSpPr txBox="1"/>
          <p:nvPr/>
        </p:nvSpPr>
        <p:spPr>
          <a:xfrm rot="16200000">
            <a:off x="8020407" y="3263659"/>
            <a:ext cx="13837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 dirty="0"/>
              <a:t>© Bob Martin per OIS/CIO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B2DA53C9-7766-BF45-89A5-BCECDB7E2C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9750" y="345117"/>
            <a:ext cx="4247719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it-IT"/>
              <a:t>Il Movimento Paralimpico</a:t>
            </a:r>
          </a:p>
        </p:txBody>
      </p:sp>
    </p:spTree>
    <p:extLst>
      <p:ext uri="{BB962C8B-B14F-4D97-AF65-F5344CB8AC3E}">
        <p14:creationId xmlns:p14="http://schemas.microsoft.com/office/powerpoint/2010/main" val="1183219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CB5F8-18C3-5641-A127-4CB84B1A02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066C57-12CE-C643-80C9-E78E1BEF45F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7847" y="3751061"/>
            <a:ext cx="3552254" cy="229492"/>
          </a:xfrm>
        </p:spPr>
        <p:txBody>
          <a:bodyPr/>
          <a:lstStyle/>
          <a:p>
            <a:pPr>
              <a:lnSpc>
                <a:spcPts val="2200"/>
              </a:lnSpc>
            </a:pPr>
            <a:r>
              <a:rPr lang="it-IT" sz="1400" b="0" cap="none" dirty="0">
                <a:solidFill>
                  <a:schemeClr val="tx1"/>
                </a:solidFill>
              </a:rPr>
              <a:t>Quante classi sportive ci sono nel mio sport?</a:t>
            </a:r>
          </a:p>
        </p:txBody>
      </p:sp>
      <p:pic>
        <p:nvPicPr>
          <p:cNvPr id="16" name="Picture Placeholder 15" descr="Photo of Watcharaphon Vongsa, a Boccia player who competes for Thailand.">
            <a:extLst>
              <a:ext uri="{FF2B5EF4-FFF2-40B4-BE49-F238E27FC236}">
                <a16:creationId xmlns:a16="http://schemas.microsoft.com/office/drawing/2014/main" id="{7CA7AEAE-92BC-C04B-82C1-3CAE7CC1109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126"/>
          <a:stretch/>
        </p:blipFill>
        <p:spPr>
          <a:xfrm>
            <a:off x="5179282" y="1064771"/>
            <a:ext cx="3426066" cy="2845865"/>
          </a:xfr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05E20D9-2363-4743-BBD7-9AD17FCE6AED}"/>
              </a:ext>
            </a:extLst>
          </p:cNvPr>
          <p:cNvSpPr txBox="1"/>
          <p:nvPr/>
        </p:nvSpPr>
        <p:spPr>
          <a:xfrm rot="16200000">
            <a:off x="8161900" y="3375684"/>
            <a:ext cx="10839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 dirty="0"/>
              <a:t>© Cicero Rodrigues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9B7C8C4F-E87A-D547-835E-7E3BCEF2680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9750" y="345117"/>
            <a:ext cx="4247719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it-IT"/>
              <a:t>Il Movimento Paralimpico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A9203B5-4A5D-3844-9896-4E3D3310B22F}"/>
              </a:ext>
            </a:extLst>
          </p:cNvPr>
          <p:cNvSpPr txBox="1">
            <a:spLocks/>
          </p:cNvSpPr>
          <p:nvPr/>
        </p:nvSpPr>
        <p:spPr>
          <a:xfrm>
            <a:off x="387924" y="1795757"/>
            <a:ext cx="3000758" cy="601190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 cap="none"/>
              <a:t>Sono Watcharaphon Vongsa. </a:t>
            </a:r>
          </a:p>
          <a:p>
            <a:r>
              <a:rPr lang="it-IT" sz="1800" cap="none"/>
              <a:t>Gioco a boccia per la Thailandia.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48578488-0BAD-304A-8ECF-A1BE3ED028A2}"/>
              </a:ext>
            </a:extLst>
          </p:cNvPr>
          <p:cNvSpPr txBox="1">
            <a:spLocks/>
          </p:cNvSpPr>
          <p:nvPr/>
        </p:nvSpPr>
        <p:spPr>
          <a:xfrm>
            <a:off x="547847" y="4048331"/>
            <a:ext cx="1861087" cy="229492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</a:pPr>
            <a:r>
              <a:rPr lang="it-IT" sz="1400" b="0" cap="none" dirty="0"/>
              <a:t>A. </a:t>
            </a:r>
            <a:r>
              <a:rPr lang="it-IT" sz="1400" b="0" cap="none" dirty="0">
                <a:solidFill>
                  <a:schemeClr val="tx1"/>
                </a:solidFill>
              </a:rPr>
              <a:t>5          </a:t>
            </a:r>
            <a:r>
              <a:rPr lang="it-IT" sz="1400" b="0" cap="none" dirty="0"/>
              <a:t>B. </a:t>
            </a:r>
            <a:r>
              <a:rPr lang="it-IT" sz="1400" b="0" cap="none" dirty="0">
                <a:solidFill>
                  <a:schemeClr val="tx1"/>
                </a:solidFill>
              </a:rPr>
              <a:t>4        </a:t>
            </a:r>
            <a:r>
              <a:rPr lang="it-IT" sz="1400" b="0" cap="none" dirty="0"/>
              <a:t>C. </a:t>
            </a:r>
            <a:r>
              <a:rPr lang="it-IT" sz="1400" b="0" cap="none" dirty="0">
                <a:solidFill>
                  <a:schemeClr val="tx1"/>
                </a:solidFill>
              </a:rPr>
              <a:t>3</a:t>
            </a:r>
          </a:p>
        </p:txBody>
      </p:sp>
      <p:pic>
        <p:nvPicPr>
          <p:cNvPr id="14" name="Picture 13" descr="Shape, circle&#10;&#10;Description automatically generated">
            <a:extLst>
              <a:ext uri="{FF2B5EF4-FFF2-40B4-BE49-F238E27FC236}">
                <a16:creationId xmlns:a16="http://schemas.microsoft.com/office/drawing/2014/main" id="{8F830FAD-E8B3-D64B-928A-D217D486D9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35" y="905196"/>
            <a:ext cx="4338417" cy="284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126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hoto of a Para cross-country skier.">
            <a:extLst>
              <a:ext uri="{FF2B5EF4-FFF2-40B4-BE49-F238E27FC236}">
                <a16:creationId xmlns:a16="http://schemas.microsoft.com/office/drawing/2014/main" id="{402FD440-8351-0643-9117-D3C885B0EC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055" t="12369" r="7746" b="3738"/>
          <a:stretch/>
        </p:blipFill>
        <p:spPr>
          <a:xfrm>
            <a:off x="4839031" y="1058811"/>
            <a:ext cx="3743559" cy="2940695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CB5F8-18C3-5641-A127-4CB84B1A02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1873" y="342435"/>
            <a:ext cx="1437894" cy="192360"/>
          </a:xfrm>
        </p:spPr>
        <p:txBody>
          <a:bodyPr/>
          <a:lstStyle/>
          <a:p>
            <a:r>
              <a:rPr lang="it-IT"/>
              <a:t>Tema 1 – Unità 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066C57-12CE-C643-80C9-E78E1BEF45F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1260001"/>
            <a:ext cx="2410916" cy="498598"/>
          </a:xfrm>
        </p:spPr>
        <p:txBody>
          <a:bodyPr/>
          <a:lstStyle/>
          <a:p>
            <a:r>
              <a:rPr lang="it-IT" sz="1800" cap="none" dirty="0"/>
              <a:t>Che cosa sono </a:t>
            </a:r>
            <a:br>
              <a:rPr lang="it-IT" sz="1800" cap="none" dirty="0"/>
            </a:br>
            <a:r>
              <a:rPr lang="it-IT" sz="1800" cap="none" dirty="0"/>
              <a:t>gli sport Paralimpici?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408187-EE9E-D04C-876C-21324E6F71F7}"/>
              </a:ext>
            </a:extLst>
          </p:cNvPr>
          <p:cNvSpPr txBox="1"/>
          <p:nvPr/>
        </p:nvSpPr>
        <p:spPr>
          <a:xfrm rot="16200000">
            <a:off x="7790039" y="3065173"/>
            <a:ext cx="18349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© </a:t>
            </a:r>
            <a:r>
              <a:rPr lang="it-IT" sz="800" dirty="0" err="1"/>
              <a:t>Lieven</a:t>
            </a:r>
            <a:r>
              <a:rPr lang="it-IT" sz="800" dirty="0"/>
              <a:t> </a:t>
            </a:r>
            <a:r>
              <a:rPr lang="it-IT" sz="800" dirty="0" err="1"/>
              <a:t>Coudenys</a:t>
            </a:r>
            <a:endParaRPr lang="it-IT" sz="800" dirty="0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D801BE86-E18D-7949-B11A-24E1722308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9750" y="345117"/>
            <a:ext cx="4247719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it-IT"/>
              <a:t>Il Movimento Paralimpico</a:t>
            </a:r>
          </a:p>
        </p:txBody>
      </p:sp>
    </p:spTree>
    <p:extLst>
      <p:ext uri="{BB962C8B-B14F-4D97-AF65-F5344CB8AC3E}">
        <p14:creationId xmlns:p14="http://schemas.microsoft.com/office/powerpoint/2010/main" val="722019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Cover">
  <a:themeElements>
    <a:clrScheme name="IPC Learne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D334D"/>
      </a:accent1>
      <a:accent2>
        <a:srgbClr val="910048"/>
      </a:accent2>
      <a:accent3>
        <a:srgbClr val="0080C8"/>
      </a:accent3>
      <a:accent4>
        <a:srgbClr val="003B70"/>
      </a:accent4>
      <a:accent5>
        <a:srgbClr val="00A650"/>
      </a:accent5>
      <a:accent6>
        <a:srgbClr val="00534C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C0A2E679-6DE5-FC41-8943-760C78E72DE6}" vid="{5603ED94-1421-1143-BCD3-0E8E35B3DC1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943a56a-8f84-45ae-9027-15157ceae3c3" xsi:nil="true"/>
    <lcf76f155ced4ddcb4097134ff3c332f xmlns="ed921d15-4358-4cb2-84f4-eaaddeee337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ED063F6653F843845199C6018E217C" ma:contentTypeVersion="15" ma:contentTypeDescription="Create a new document." ma:contentTypeScope="" ma:versionID="581f5a23b06a00dee53f493cebcaacd8">
  <xsd:schema xmlns:xsd="http://www.w3.org/2001/XMLSchema" xmlns:xs="http://www.w3.org/2001/XMLSchema" xmlns:p="http://schemas.microsoft.com/office/2006/metadata/properties" xmlns:ns2="ed921d15-4358-4cb2-84f4-eaaddeee3377" xmlns:ns3="c943a56a-8f84-45ae-9027-15157ceae3c3" targetNamespace="http://schemas.microsoft.com/office/2006/metadata/properties" ma:root="true" ma:fieldsID="9ae611a408746065b5ad81158b73b656" ns2:_="" ns3:_="">
    <xsd:import namespace="ed921d15-4358-4cb2-84f4-eaaddeee3377"/>
    <xsd:import namespace="c943a56a-8f84-45ae-9027-15157ceae3c3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921d15-4358-4cb2-84f4-eaaddeee337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e7c74b80-f7f4-4b31-aec9-e84fc30e31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43a56a-8f84-45ae-9027-15157ceae3c3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f533d667-7a69-41e4-b2fd-ab53aa33a24d}" ma:internalName="TaxCatchAll" ma:showField="CatchAllData" ma:web="c943a56a-8f84-45ae-9027-15157ceae3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A9FC290-A3F7-4DF2-BEAB-F72AB1D62ED6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197e3b90-4a96-4b50-acb7-4b4cf18f2f61"/>
    <ds:schemaRef ds:uri="9a189dc9-d6f3-4677-9259-4d48d639fba2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0755160-0CCE-4E7F-998F-3115C6BF655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16C7784-D078-4CE2-A11B-A1153C7DD564}"/>
</file>

<file path=docMetadata/LabelInfo.xml><?xml version="1.0" encoding="utf-8"?>
<clbl:labelList xmlns:clbl="http://schemas.microsoft.com/office/2020/mipLabelMetadata">
  <clbl:label id="{bd2ed611-fc52-4a05-b087-abe1fc8b2765}" enabled="1" method="Standard" siteId="{44e8a0ff-2a55-4d6e-92eb-3c254344512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Cover</Template>
  <TotalTime>358</TotalTime>
  <Words>459</Words>
  <Application>Microsoft Office PowerPoint</Application>
  <PresentationFormat>Presentazione su schermo (16:9)</PresentationFormat>
  <Paragraphs>81</Paragraphs>
  <Slides>10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1" baseType="lpstr">
      <vt:lpstr>Cover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Charlotte Vogel</dc:creator>
  <cp:lastModifiedBy>Claudia Lusetti</cp:lastModifiedBy>
  <cp:revision>91</cp:revision>
  <dcterms:created xsi:type="dcterms:W3CDTF">2020-09-23T16:34:15Z</dcterms:created>
  <dcterms:modified xsi:type="dcterms:W3CDTF">2025-07-28T12:05:48Z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0x010100F2ED063F6653F843845199C6018E217C</vt:lpwstr>
  </property>
  <property fmtid="{D5CDD505-2E9C-101B-9397-08002B2CF9AE}" pid="3" name="MediaServiceImageTags">
    <vt:lpwstr/>
  </property>
  <property fmtid="{D5CDD505-2E9C-101B-9397-08002B2CF9AE}" pid="4" name="MSIP_Label_7e9066f6-b09a-4a8d-bbcb-bf36ffe2a3a1_Enabled">
    <vt:lpwstr>True</vt:lpwstr>
  </property>
  <property fmtid="{D5CDD505-2E9C-101B-9397-08002B2CF9AE}" pid="5" name="MSIP_Label_7e9066f6-b09a-4a8d-bbcb-bf36ffe2a3a1_SiteId">
    <vt:lpwstr>e6325a84-dd0a-43f4-be46-f6d6f7608b74</vt:lpwstr>
  </property>
  <property fmtid="{D5CDD505-2E9C-101B-9397-08002B2CF9AE}" pid="6" name="MSIP_Label_7e9066f6-b09a-4a8d-bbcb-bf36ffe2a3a1_SetDate">
    <vt:lpwstr>2025-07-28T12:08:54Z</vt:lpwstr>
  </property>
  <property fmtid="{D5CDD505-2E9C-101B-9397-08002B2CF9AE}" pid="7" name="MSIP_Label_7e9066f6-b09a-4a8d-bbcb-bf36ffe2a3a1_Name">
    <vt:lpwstr>Public</vt:lpwstr>
  </property>
  <property fmtid="{D5CDD505-2E9C-101B-9397-08002B2CF9AE}" pid="8" name="MSIP_Label_7e9066f6-b09a-4a8d-bbcb-bf36ffe2a3a1_ActionId">
    <vt:lpwstr>29384ed7-29b0-4341-9f2f-1cab3823ea30</vt:lpwstr>
  </property>
  <property fmtid="{D5CDD505-2E9C-101B-9397-08002B2CF9AE}" pid="9" name="MSIP_Label_7e9066f6-b09a-4a8d-bbcb-bf36ffe2a3a1_Removed">
    <vt:lpwstr>False</vt:lpwstr>
  </property>
  <property fmtid="{D5CDD505-2E9C-101B-9397-08002B2CF9AE}" pid="10" name="MSIP_Label_7e9066f6-b09a-4a8d-bbcb-bf36ffe2a3a1_Extended_MSFT_Method">
    <vt:lpwstr>Standard</vt:lpwstr>
  </property>
  <property fmtid="{D5CDD505-2E9C-101B-9397-08002B2CF9AE}" pid="11" name="Sensitivity">
    <vt:lpwstr>Public</vt:lpwstr>
  </property>
</Properties>
</file>