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6"/>
  </p:notesMasterIdLst>
  <p:sldIdLst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0" userDrawn="1">
          <p15:clr>
            <a:srgbClr val="A4A3A4"/>
          </p15:clr>
        </p15:guide>
        <p15:guide id="3" orient="horz" pos="2754" userDrawn="1">
          <p15:clr>
            <a:srgbClr val="A4A3A4"/>
          </p15:clr>
        </p15:guide>
        <p15:guide id="4" pos="2980" userDrawn="1">
          <p15:clr>
            <a:srgbClr val="A4A3A4"/>
          </p15:clr>
        </p15:guide>
        <p15:guide id="5" pos="5420" userDrawn="1">
          <p15:clr>
            <a:srgbClr val="A4A3A4"/>
          </p15:clr>
        </p15:guide>
        <p15:guide id="6" orient="horz" pos="78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ho Shinohara" initials="KS" lastIdx="1" clrIdx="0">
    <p:extLst>
      <p:ext uri="{19B8F6BF-5375-455C-9EA6-DF929625EA0E}">
        <p15:presenceInfo xmlns:p15="http://schemas.microsoft.com/office/powerpoint/2012/main" userId="S::kaho.shinohara@paralympic.org::7f422c79-a823-46e2-bb37-78032b5706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0FF"/>
    <a:srgbClr val="EE334E"/>
    <a:srgbClr val="910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76"/>
    <p:restoredTop sz="64110" autoAdjust="0"/>
  </p:normalViewPr>
  <p:slideViewPr>
    <p:cSldViewPr snapToGrid="0" snapToObjects="1">
      <p:cViewPr varScale="1">
        <p:scale>
          <a:sx n="70" d="100"/>
          <a:sy n="70" d="100"/>
        </p:scale>
        <p:origin x="1843" y="43"/>
      </p:cViewPr>
      <p:guideLst>
        <p:guide pos="2880"/>
        <p:guide orient="horz" pos="2754"/>
        <p:guide pos="2980"/>
        <p:guide pos="5420"/>
        <p:guide orient="horz" pos="7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F2608C-5DCC-E74C-A2A9-CC9B2629E94A}" type="datetimeFigureOut">
              <a:rPr lang="en-US" smtClean="0"/>
              <a:t>7/28/2025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982C56-D078-2D4A-9C06-08745FC5C50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466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3398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aseline="0" dirty="0"/>
              <a:t>Risposta:  	Verde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3230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aseline="0" dirty="0"/>
              <a:t>Risposta:  	</a:t>
            </a:r>
            <a:r>
              <a:rPr lang="it-IT" sz="1200" b="0" i="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</a:t>
            </a:r>
            <a:r>
              <a:rPr lang="it-IT" sz="12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</a:t>
            </a:r>
            <a:r>
              <a:rPr lang="it-IT" sz="1200" b="0" i="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evento per atlete e atleti con disabilità fisiche o visive in cui i concorrenti combinano lo sci di fondo e il tiro con il fucile</a:t>
            </a:r>
            <a:br>
              <a:rPr lang="it-IT" sz="1200" b="0" i="0" u="none" strike="noStrik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it-IT" sz="1200" b="0" i="0" u="none" strike="noStrike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1388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aseline="0" dirty="0"/>
              <a:t>Risposta:  	Sci di fondo e tiro al bersaglio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4984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aseline="0" dirty="0"/>
              <a:t>Risposta:  	1994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4558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aseline="0" dirty="0"/>
              <a:t>Risposta:  	La Norvegia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2653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aseline="0" dirty="0"/>
              <a:t>Risposta:  	Atlete e atleti con disabilità fisiche e visive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0053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aseline="0" dirty="0"/>
              <a:t>Risposta:  	I concorrenti sciano su un percorso di 2,5 km. </a:t>
            </a:r>
          </a:p>
          <a:p>
            <a:r>
              <a:rPr lang="it-IT" baseline="0" dirty="0"/>
              <a:t>	Alla fine del percorso completano un’attività di tiro. </a:t>
            </a:r>
          </a:p>
          <a:p>
            <a:r>
              <a:rPr lang="it-IT" baseline="0" dirty="0"/>
              <a:t>	Completano un altro percorso di 2,5 km e ripetono l'attività di tiro. </a:t>
            </a:r>
          </a:p>
          <a:p>
            <a:r>
              <a:rPr lang="it-IT" baseline="0" dirty="0"/>
              <a:t>	Infine, completano un percorso di 2,5 km. </a:t>
            </a:r>
          </a:p>
          <a:p>
            <a:r>
              <a:rPr lang="it-IT" baseline="0" dirty="0"/>
              <a:t>	(3 giri, 2 turni di tiro)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4585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aseline="0"/>
              <a:t>Risposta:  	10 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0519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aseline="0" dirty="0"/>
              <a:t>Risposta:  	21 mm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1074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aseline="0" dirty="0"/>
              <a:t>Risposta:  	</a:t>
            </a:r>
            <a:r>
              <a:rPr lang="it-IT" sz="1200" baseline="0" dirty="0"/>
              <a:t>L</a:t>
            </a:r>
            <a:r>
              <a:rPr lang="it-IT" sz="1200" dirty="0"/>
              <a:t>o sciatore deve</a:t>
            </a:r>
            <a:r>
              <a:rPr lang="it-IT" sz="1200" baseline="0" dirty="0"/>
              <a:t> </a:t>
            </a:r>
            <a:r>
              <a:rPr lang="it-IT" sz="1200" dirty="0"/>
              <a:t>fare un giro di penalità con gli sci o deve aggiungere un minuto di penalità al suo tempo.</a:t>
            </a:r>
          </a:p>
          <a:p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674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61A4E13-D161-FC47-BE6F-86D00318D6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4943"/>
            <a:ext cx="9144000" cy="5143500"/>
          </a:xfrm>
          <a:prstGeom prst="rect">
            <a:avLst/>
          </a:prstGeom>
        </p:spPr>
      </p:pic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DC18005B-7998-C54A-BAD2-9C0DC9E26CB9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2698750"/>
            <a:ext cx="9144000" cy="24447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to insert picture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666B520-72E6-1F48-851C-0DBC3B2198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2F7A6955-E8ED-5F41-B56D-4CBEA4FFA87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31292" y="517711"/>
            <a:ext cx="1768475" cy="357084"/>
          </a:xfrm>
          <a:prstGeom prst="rect">
            <a:avLst/>
          </a:prstGeom>
        </p:spPr>
        <p:txBody>
          <a:bodyPr wrap="none" lIns="0" tIns="0" rIns="0" bIns="0"/>
          <a:lstStyle>
            <a:lvl1pPr marL="0" indent="0" algn="r">
              <a:lnSpc>
                <a:spcPts val="12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lang="en-GB" sz="1000" baseline="0" smtClean="0">
                <a:solidFill>
                  <a:schemeClr val="bg1"/>
                </a:solidFill>
                <a:effectLst/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r>
              <a:rPr lang="en-GB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Click to edit text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3E0EEE3C-9095-2247-8FB1-6EC30D33BF6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14819" y="4475564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3827ECD0-54BC-D843-94EB-363C861F4B1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43095" y="4702477"/>
            <a:ext cx="1656672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2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lang="en-GB" sz="1300" cap="all" baseline="0" smtClean="0">
                <a:solidFill>
                  <a:schemeClr val="bg1"/>
                </a:solidFill>
                <a:effectLst/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r>
              <a:rPr lang="en-GB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Click to edit text</a:t>
            </a:r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0C900BB1-6CB6-1245-A05C-9302C8C8D6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2187" y="1236786"/>
            <a:ext cx="4920450" cy="553357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>
              <a:lnSpc>
                <a:spcPts val="4600"/>
              </a:lnSpc>
              <a:buFontTx/>
              <a:buNone/>
              <a:defRPr lang="en-GB" sz="3800" b="1" cap="all" baseline="0" smtClean="0">
                <a:solidFill>
                  <a:schemeClr val="bg1"/>
                </a:solidFill>
                <a:effectLst/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r>
              <a:rPr lang="en-GB" b="1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CLICK TO EDIT TEXT</a:t>
            </a:r>
            <a:endParaRPr lang="en-GB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FB773A03-6425-E245-A67A-7CBADEC13EE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2187" y="1778742"/>
            <a:ext cx="2590646" cy="276999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 algn="l">
              <a:buFontTx/>
              <a:buNone/>
              <a:defRPr lang="en-GB" sz="2000" b="1" cap="all" baseline="0" smtClean="0">
                <a:solidFill>
                  <a:schemeClr val="bg1"/>
                </a:solidFill>
                <a:effectLst/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r>
              <a:rPr lang="en-GB" b="1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CLICK TO EDIT TEXT</a:t>
            </a:r>
            <a:endParaRPr lang="en-GB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74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619999"/>
            <a:ext cx="3886200" cy="2797359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641B9BC-49D4-424D-B949-75667680D4F7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4753349" y="1438275"/>
            <a:ext cx="3851999" cy="297908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insert image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78755" y="4666409"/>
            <a:ext cx="407670" cy="273844"/>
          </a:xfrm>
          <a:prstGeom prst="rect">
            <a:avLst/>
          </a:prstGeom>
        </p:spPr>
        <p:txBody>
          <a:bodyPr/>
          <a:lstStyle>
            <a:lvl1pPr algn="r">
              <a:defRPr sz="10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2BF3CE05-A4A8-5A40-8F00-4111CDD4A89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40511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619999"/>
            <a:ext cx="3886200" cy="2797359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5EECDC3-8381-FB45-B9DB-382E153715AF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713567" y="1619999"/>
            <a:ext cx="3886200" cy="2797359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9A57971E-0ACD-E741-958E-5A45602EE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8755" y="4666409"/>
            <a:ext cx="407670" cy="273844"/>
          </a:xfrm>
          <a:prstGeom prst="rect">
            <a:avLst/>
          </a:prstGeom>
        </p:spPr>
        <p:txBody>
          <a:bodyPr/>
          <a:lstStyle>
            <a:lvl1pPr algn="r">
              <a:defRPr sz="10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69A0888E-3302-3044-AF56-803830A1B4E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583139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Heading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2160001"/>
            <a:ext cx="3886200" cy="22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5EECDC3-8381-FB45-B9DB-382E153715AF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713567" y="2160000"/>
            <a:ext cx="3886200" cy="22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67CAA267-D11A-2B42-95B6-D5DFEDF280F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4233" y="1620000"/>
            <a:ext cx="2974660" cy="318549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>
              <a:buFontTx/>
              <a:buNone/>
              <a:defRPr sz="2300" b="1" i="0" cap="all" baseline="0">
                <a:solidFill>
                  <a:srgbClr val="EE334E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AA9C5EFB-8809-894E-9501-DDCAE3B59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8755" y="4666409"/>
            <a:ext cx="407670" cy="273844"/>
          </a:xfrm>
          <a:prstGeom prst="rect">
            <a:avLst/>
          </a:prstGeom>
        </p:spPr>
        <p:txBody>
          <a:bodyPr/>
          <a:lstStyle>
            <a:lvl1pPr algn="r">
              <a:defRPr sz="10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3AB03AD8-6E17-2D44-A170-E2E9BDED847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451725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- Bullets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260000"/>
            <a:ext cx="3886200" cy="31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641B9BC-49D4-424D-B949-75667680D4F7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4753349" y="1079999"/>
            <a:ext cx="3851999" cy="333735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insert image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500D6A53-1658-6B45-B27B-4B44BE7C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8755" y="4666409"/>
            <a:ext cx="407670" cy="273844"/>
          </a:xfrm>
          <a:prstGeom prst="rect">
            <a:avLst/>
          </a:prstGeom>
        </p:spPr>
        <p:txBody>
          <a:bodyPr/>
          <a:lstStyle>
            <a:lvl1pPr algn="r">
              <a:defRPr sz="10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7C5AE40E-BF7F-824F-B333-CE3C54B3FB1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009046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8321"/>
            <a:ext cx="9144000" cy="51435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260000"/>
            <a:ext cx="3886200" cy="31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ABD2C8-E2AF-3447-BEDC-F47D038F156C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713567" y="1260000"/>
            <a:ext cx="3886200" cy="31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379EEA52-AC2D-B64A-9D87-1BE8022B4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8755" y="4666409"/>
            <a:ext cx="407670" cy="273844"/>
          </a:xfrm>
          <a:prstGeom prst="rect">
            <a:avLst/>
          </a:prstGeom>
        </p:spPr>
        <p:txBody>
          <a:bodyPr/>
          <a:lstStyle>
            <a:lvl1pPr algn="r">
              <a:defRPr sz="10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EFA0EAEB-8B91-8A44-A7B9-E1DCF816109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847793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- Large Heading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75503"/>
          <a:stretch/>
        </p:blipFill>
        <p:spPr>
          <a:xfrm>
            <a:off x="0" y="0"/>
            <a:ext cx="9144000" cy="1260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800000"/>
            <a:ext cx="3886200" cy="261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ABD2C8-E2AF-3447-BEDC-F47D038F156C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713567" y="1800000"/>
            <a:ext cx="3886200" cy="261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1A02418D-58F5-3D4A-8FBD-C88BD3D1F7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4233" y="1260000"/>
            <a:ext cx="2974660" cy="318549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>
              <a:buFontTx/>
              <a:buNone/>
              <a:defRPr sz="2300" b="1" i="0" cap="all" baseline="0">
                <a:solidFill>
                  <a:srgbClr val="EE334E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05E7456F-7367-5249-B22D-83052E8C756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245F2391-CE55-F026-EE05-2BC0E9B938E1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DA32DFA9-0E4D-BD93-82D5-98C205F3993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pic>
        <p:nvPicPr>
          <p:cNvPr id="6" name="Immagine 5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2AE88F99-8DFD-ED61-C624-B0122C8A981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288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- Bullets &amp; Imag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260000"/>
            <a:ext cx="3886200" cy="31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500D6A53-1658-6B45-B27B-4B44BE7C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8755" y="4666409"/>
            <a:ext cx="407670" cy="273844"/>
          </a:xfrm>
          <a:prstGeom prst="rect">
            <a:avLst/>
          </a:prstGeom>
        </p:spPr>
        <p:txBody>
          <a:bodyPr/>
          <a:lstStyle>
            <a:lvl1pPr algn="r">
              <a:defRPr sz="10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3827AE21-C49F-704D-A4FF-5B37CC64B8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53349" y="4129359"/>
            <a:ext cx="3851998" cy="288000"/>
          </a:xfrm>
          <a:prstGeom prst="rect">
            <a:avLst/>
          </a:prstGeom>
          <a:solidFill>
            <a:srgbClr val="EE334E"/>
          </a:solidFill>
        </p:spPr>
        <p:txBody>
          <a:bodyPr wrap="none" tIns="90000" rIns="90000" bIns="72000" anchor="ctr" anchorCtr="0">
            <a:noAutofit/>
          </a:bodyPr>
          <a:lstStyle>
            <a:lvl1pPr marL="0" indent="0" algn="ctr">
              <a:buFontTx/>
              <a:buNone/>
              <a:defRPr sz="18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2" name="Picture Placeholder 14">
            <a:extLst>
              <a:ext uri="{FF2B5EF4-FFF2-40B4-BE49-F238E27FC236}">
                <a16:creationId xmlns:a16="http://schemas.microsoft.com/office/drawing/2014/main" id="{DF12D390-3AAB-BF4A-A0ED-736A3C5D46B8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753349" y="1080000"/>
            <a:ext cx="3851999" cy="284611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insert image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1E41F5CA-6828-0E47-94CD-30690E6E61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500705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hort - Large Heading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800000"/>
            <a:ext cx="3886200" cy="261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1A02418D-58F5-3D4A-8FBD-C88BD3D1F7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4233" y="1260000"/>
            <a:ext cx="2974660" cy="318549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>
              <a:buFontTx/>
              <a:buNone/>
              <a:defRPr sz="2300" b="1" i="0" cap="all" baseline="0">
                <a:solidFill>
                  <a:srgbClr val="EE334E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A97B1E17-BD22-6E49-A799-E8CC4E921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8755" y="4666409"/>
            <a:ext cx="407670" cy="273844"/>
          </a:xfrm>
          <a:prstGeom prst="rect">
            <a:avLst/>
          </a:prstGeom>
        </p:spPr>
        <p:txBody>
          <a:bodyPr/>
          <a:lstStyle>
            <a:lvl1pPr algn="r">
              <a:defRPr sz="10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05E7456F-7367-5249-B22D-83052E8C756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9BA0435-227B-C74D-AFC0-D09A7503A1D3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713567" y="1260000"/>
            <a:ext cx="3886200" cy="31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0682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9317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4" r:id="rId2"/>
    <p:sldLayoutId id="2147483667" r:id="rId3"/>
    <p:sldLayoutId id="2147483669" r:id="rId4"/>
    <p:sldLayoutId id="2147483666" r:id="rId5"/>
    <p:sldLayoutId id="2147483668" r:id="rId6"/>
    <p:sldLayoutId id="2147483670" r:id="rId7"/>
    <p:sldLayoutId id="2147483671" r:id="rId8"/>
    <p:sldLayoutId id="2147483672" r:id="rId9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Photo of a Para biathlete ">
            <a:extLst>
              <a:ext uri="{FF2B5EF4-FFF2-40B4-BE49-F238E27FC236}">
                <a16:creationId xmlns:a16="http://schemas.microsoft.com/office/drawing/2014/main" id="{8F37A3AB-7310-3247-8D43-548F2C3E3D0B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3"/>
          <a:srcRect t="8423" b="51491"/>
          <a:stretch/>
        </p:blipFill>
        <p:spPr>
          <a:xfrm>
            <a:off x="0" y="2698750"/>
            <a:ext cx="9144000" cy="244475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5B1FC1-8AC5-B949-92A9-8E33F9FB32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00CE75-80E1-6C47-8A6D-DD28870002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t-IT"/>
              <a:t>Scopriamo il</a:t>
            </a:r>
            <a:br>
              <a:rPr lang="it-IT"/>
            </a:br>
            <a:r>
              <a:rPr lang="it-IT"/>
              <a:t>biathlon Paralimpico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BE0399-3E4F-3E48-A7BA-87DCF12275C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20570" y="4475564"/>
            <a:ext cx="1820307" cy="19236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l"/>
            <a:r>
              <a:rPr lang="it-IT" dirty="0"/>
              <a:t>Quiz di valutazione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65DB4CC-15A1-7445-856C-1D1ABC6EBC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07598" y="4702477"/>
            <a:ext cx="2122119" cy="15388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l"/>
            <a:r>
              <a:rPr lang="it-IT"/>
              <a:t>Fascia di età: 13-18 anni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9549E56-9A75-AA4D-874E-8EC41ED13F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2186" y="903371"/>
            <a:ext cx="4796185" cy="992901"/>
          </a:xfrm>
        </p:spPr>
        <p:txBody>
          <a:bodyPr/>
          <a:lstStyle/>
          <a:p>
            <a:pPr>
              <a:lnSpc>
                <a:spcPts val="3800"/>
              </a:lnSpc>
            </a:pPr>
            <a:r>
              <a:rPr lang="it-IT"/>
              <a:t>Scopriamo il</a:t>
            </a:r>
            <a:br>
              <a:rPr lang="it-IT"/>
            </a:br>
            <a:r>
              <a:rPr lang="it-IT"/>
              <a:t>biathlon Paralimpico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EA8931F-DFBC-B645-8774-1858AA3E0E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2187" y="1886413"/>
            <a:ext cx="2315121" cy="251817"/>
          </a:xfrm>
        </p:spPr>
        <p:txBody>
          <a:bodyPr/>
          <a:lstStyle/>
          <a:p>
            <a:r>
              <a:rPr lang="it-IT"/>
              <a:t>Quiz di valutazione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ACEEE2-B9F9-AA4B-B1DA-CC1CCD24B2C3}"/>
              </a:ext>
            </a:extLst>
          </p:cNvPr>
          <p:cNvSpPr txBox="1"/>
          <p:nvPr/>
        </p:nvSpPr>
        <p:spPr>
          <a:xfrm rot="16200000">
            <a:off x="-248101" y="3192692"/>
            <a:ext cx="902491" cy="21544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0" rIns="0" rtlCol="0">
            <a:spAutoFit/>
          </a:bodyPr>
          <a:lstStyle/>
          <a:p>
            <a:r>
              <a:rPr lang="it-IT" sz="800" dirty="0">
                <a:solidFill>
                  <a:schemeClr val="bg1"/>
                </a:solidFill>
              </a:rPr>
              <a:t>© </a:t>
            </a:r>
            <a:r>
              <a:rPr lang="it-IT" sz="800" dirty="0" err="1">
                <a:solidFill>
                  <a:schemeClr val="bg1"/>
                </a:solidFill>
              </a:rPr>
              <a:t>Lieven</a:t>
            </a:r>
            <a:r>
              <a:rPr lang="it-IT" sz="800" dirty="0">
                <a:solidFill>
                  <a:schemeClr val="bg1"/>
                </a:solidFill>
              </a:rPr>
              <a:t> </a:t>
            </a:r>
            <a:r>
              <a:rPr lang="it-IT" sz="800" dirty="0" err="1">
                <a:solidFill>
                  <a:schemeClr val="bg1"/>
                </a:solidFill>
              </a:rPr>
              <a:t>Coudenys</a:t>
            </a:r>
            <a:endParaRPr lang="it-IT" sz="800" dirty="0">
              <a:solidFill>
                <a:schemeClr val="bg1"/>
              </a:solidFill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1C8E2D52-9FBB-6ACB-551C-851936B3933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701948" y="2962656"/>
            <a:ext cx="4451195" cy="2189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721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660991-63DF-AA44-8570-199C54AD40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4232" y="1260000"/>
            <a:ext cx="4013919" cy="934230"/>
          </a:xfrm>
        </p:spPr>
        <p:txBody>
          <a:bodyPr/>
          <a:lstStyle/>
          <a:p>
            <a:pPr>
              <a:lnSpc>
                <a:spcPts val="2500"/>
              </a:lnSpc>
            </a:pPr>
            <a:r>
              <a:rPr lang="it-IT" sz="1800" cap="none" dirty="0">
                <a:latin typeface="Arial"/>
                <a:cs typeface="Arial"/>
              </a:rPr>
              <a:t>Di che colore diventa un bersaglio </a:t>
            </a:r>
            <a:br>
              <a:rPr lang="en-US" dirty="0">
                <a:cs typeface="Arial" panose="020B0604020202020204" pitchFamily="34" charset="0"/>
              </a:rPr>
            </a:br>
            <a:r>
              <a:rPr lang="it-IT" sz="1800" cap="none" dirty="0">
                <a:latin typeface="Arial"/>
                <a:cs typeface="Arial"/>
              </a:rPr>
              <a:t>quando una sciatrice o uno sciatore </a:t>
            </a:r>
            <a:br>
              <a:rPr lang="en-US" dirty="0">
                <a:cs typeface="Arial"/>
              </a:rPr>
            </a:br>
            <a:r>
              <a:rPr lang="it-IT" sz="1800" cap="none" dirty="0">
                <a:latin typeface="Arial"/>
                <a:cs typeface="Arial"/>
              </a:rPr>
              <a:t>con disabilità visiva lo colpisce?</a:t>
            </a:r>
            <a:endParaRPr lang="it-IT" dirty="0">
              <a:cs typeface="Arial" panose="020B0604020202020204" pitchFamily="34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Biathlon Paralimpico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EA94477-7EFC-C04D-AE49-1335D8CB648E}"/>
              </a:ext>
            </a:extLst>
          </p:cNvPr>
          <p:cNvGrpSpPr/>
          <p:nvPr/>
        </p:nvGrpSpPr>
        <p:grpSpPr>
          <a:xfrm>
            <a:off x="5181600" y="1166686"/>
            <a:ext cx="3633611" cy="2810128"/>
            <a:chOff x="5181600" y="1166686"/>
            <a:chExt cx="3633611" cy="2810128"/>
          </a:xfrm>
        </p:grpSpPr>
        <p:pic>
          <p:nvPicPr>
            <p:cNvPr id="11" name="Picture 10" descr="Photo of a Para biathlete ">
              <a:extLst>
                <a:ext uri="{FF2B5EF4-FFF2-40B4-BE49-F238E27FC236}">
                  <a16:creationId xmlns:a16="http://schemas.microsoft.com/office/drawing/2014/main" id="{B2999B17-5581-B548-B845-147137174F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7554"/>
            <a:stretch/>
          </p:blipFill>
          <p:spPr>
            <a:xfrm>
              <a:off x="5181600" y="1166686"/>
              <a:ext cx="3422650" cy="2767577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4BFABF1-669D-AA47-9152-5C811EADBE9D}"/>
                </a:ext>
              </a:extLst>
            </p:cNvPr>
            <p:cNvSpPr txBox="1"/>
            <p:nvPr/>
          </p:nvSpPr>
          <p:spPr>
            <a:xfrm rot="16200000">
              <a:off x="7939490" y="3101093"/>
              <a:ext cx="153599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</a:t>
              </a:r>
              <a:r>
                <a:rPr lang="it-IT" sz="800" dirty="0" err="1"/>
                <a:t>Lintao</a:t>
              </a:r>
              <a:r>
                <a:rPr lang="it-IT" sz="800" dirty="0"/>
                <a:t> Zhang/Getty Images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47563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660991-63DF-AA44-8570-199C54AD40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4233" y="1260000"/>
            <a:ext cx="2558393" cy="613630"/>
          </a:xfrm>
        </p:spPr>
        <p:txBody>
          <a:bodyPr/>
          <a:lstStyle/>
          <a:p>
            <a:pPr>
              <a:lnSpc>
                <a:spcPts val="2500"/>
              </a:lnSpc>
            </a:pPr>
            <a:r>
              <a:rPr lang="it-IT" sz="1800" cap="none" dirty="0"/>
              <a:t>Definire il termine </a:t>
            </a:r>
            <a:br>
              <a:rPr lang="it-IT" sz="1800" cap="none" dirty="0"/>
            </a:br>
            <a:r>
              <a:rPr lang="it-IT" sz="1800" cap="none" dirty="0"/>
              <a:t>"biathlon Paralimpico”.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Biathlon Paralimpico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CB8142E-E72B-F142-A151-750149FEC2D2}"/>
              </a:ext>
            </a:extLst>
          </p:cNvPr>
          <p:cNvGrpSpPr/>
          <p:nvPr/>
        </p:nvGrpSpPr>
        <p:grpSpPr>
          <a:xfrm>
            <a:off x="5157215" y="1149947"/>
            <a:ext cx="3657163" cy="2786867"/>
            <a:chOff x="5157215" y="1149947"/>
            <a:chExt cx="3657163" cy="2786867"/>
          </a:xfrm>
        </p:grpSpPr>
        <p:pic>
          <p:nvPicPr>
            <p:cNvPr id="15" name="Picture 14" descr="Photo of a Para biathlete ">
              <a:extLst>
                <a:ext uri="{FF2B5EF4-FFF2-40B4-BE49-F238E27FC236}">
                  <a16:creationId xmlns:a16="http://schemas.microsoft.com/office/drawing/2014/main" id="{045C2ED5-EA7B-A84A-B6C1-B2816AAFD5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7587" r="113"/>
            <a:stretch/>
          </p:blipFill>
          <p:spPr>
            <a:xfrm>
              <a:off x="5157215" y="1149947"/>
              <a:ext cx="3441719" cy="2786867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4D05F6D-112D-BE42-8BD6-2AA6E9447109}"/>
                </a:ext>
              </a:extLst>
            </p:cNvPr>
            <p:cNvSpPr txBox="1"/>
            <p:nvPr/>
          </p:nvSpPr>
          <p:spPr>
            <a:xfrm rot="16200000">
              <a:off x="7874537" y="2992752"/>
              <a:ext cx="166423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Thomas Lovelock per OIS/COI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64909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660991-63DF-AA44-8570-199C54AD40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4233" y="1260000"/>
            <a:ext cx="4332567" cy="1702656"/>
          </a:xfrm>
        </p:spPr>
        <p:txBody>
          <a:bodyPr/>
          <a:lstStyle/>
          <a:p>
            <a:pPr>
              <a:lnSpc>
                <a:spcPts val="2500"/>
              </a:lnSpc>
            </a:pPr>
            <a:r>
              <a:rPr lang="it-IT" sz="1800" cap="none" dirty="0"/>
              <a:t>Il biathlon Paralimpico consiste in</a:t>
            </a:r>
            <a:br>
              <a:rPr lang="it-IT" sz="1800" cap="none" dirty="0"/>
            </a:br>
            <a:r>
              <a:rPr lang="it-IT" sz="1800" cap="none" dirty="0"/>
              <a:t>due attività. </a:t>
            </a:r>
          </a:p>
          <a:p>
            <a:pPr>
              <a:lnSpc>
                <a:spcPts val="2500"/>
              </a:lnSpc>
            </a:pPr>
            <a:endParaRPr lang="it-IT" sz="1800" cap="none" dirty="0"/>
          </a:p>
          <a:p>
            <a:pPr>
              <a:lnSpc>
                <a:spcPts val="2500"/>
              </a:lnSpc>
            </a:pPr>
            <a:r>
              <a:rPr lang="it-IT" sz="1800" cap="none" dirty="0"/>
              <a:t>Quali sono?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Biathlon Paralimpico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EDB4B88-25A7-2B43-9DC2-DDCB1390DF1F}"/>
              </a:ext>
            </a:extLst>
          </p:cNvPr>
          <p:cNvGrpSpPr/>
          <p:nvPr/>
        </p:nvGrpSpPr>
        <p:grpSpPr>
          <a:xfrm>
            <a:off x="5108447" y="1130111"/>
            <a:ext cx="3706766" cy="2883277"/>
            <a:chOff x="5108447" y="1239839"/>
            <a:chExt cx="3706766" cy="2883277"/>
          </a:xfrm>
        </p:grpSpPr>
        <p:pic>
          <p:nvPicPr>
            <p:cNvPr id="9" name="Picture 8" descr="Photo of a Para biathlete and their guide">
              <a:extLst>
                <a:ext uri="{FF2B5EF4-FFF2-40B4-BE49-F238E27FC236}">
                  <a16:creationId xmlns:a16="http://schemas.microsoft.com/office/drawing/2014/main" id="{5C210B93-DD00-984C-B168-CE66926091A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9076" r="9076"/>
            <a:stretch/>
          </p:blipFill>
          <p:spPr>
            <a:xfrm>
              <a:off x="5108447" y="1239839"/>
              <a:ext cx="3495803" cy="2847392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7F23375-F1B2-D246-86C5-1BF9526E09D2}"/>
                </a:ext>
              </a:extLst>
            </p:cNvPr>
            <p:cNvSpPr txBox="1"/>
            <p:nvPr/>
          </p:nvSpPr>
          <p:spPr>
            <a:xfrm rot="16200000">
              <a:off x="7922660" y="3230564"/>
              <a:ext cx="156966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Buda Mendes/Getty Images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58936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660991-63DF-AA44-8570-199C54AD40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4233" y="1260000"/>
            <a:ext cx="3167534" cy="934230"/>
          </a:xfrm>
        </p:spPr>
        <p:txBody>
          <a:bodyPr/>
          <a:lstStyle/>
          <a:p>
            <a:pPr>
              <a:lnSpc>
                <a:spcPts val="2500"/>
              </a:lnSpc>
            </a:pPr>
            <a:r>
              <a:rPr lang="it-IT" sz="1800" cap="none" dirty="0">
                <a:latin typeface="Arial"/>
                <a:cs typeface="Arial"/>
              </a:rPr>
              <a:t>In quale anno lo sport</a:t>
            </a:r>
            <a:br>
              <a:rPr lang="it-IT" sz="1800" cap="none" dirty="0"/>
            </a:br>
            <a:r>
              <a:rPr lang="it-IT" sz="1800" cap="none" dirty="0">
                <a:latin typeface="Arial"/>
                <a:cs typeface="Arial"/>
              </a:rPr>
              <a:t>è stato inserito nei</a:t>
            </a:r>
            <a:br>
              <a:rPr lang="it-IT" sz="1800" cap="none" dirty="0"/>
            </a:br>
            <a:r>
              <a:rPr lang="it-IT" sz="1800" cap="none" dirty="0">
                <a:latin typeface="Arial"/>
                <a:cs typeface="Arial"/>
              </a:rPr>
              <a:t>Giochi Paralimpici Invernali?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Biathlon Paralimpico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BC69749-0D73-5846-9078-A3673E194FCC}"/>
              </a:ext>
            </a:extLst>
          </p:cNvPr>
          <p:cNvGrpSpPr/>
          <p:nvPr/>
        </p:nvGrpSpPr>
        <p:grpSpPr>
          <a:xfrm>
            <a:off x="5018348" y="1190434"/>
            <a:ext cx="3785451" cy="2762631"/>
            <a:chOff x="5018348" y="1190434"/>
            <a:chExt cx="3785451" cy="2762631"/>
          </a:xfrm>
        </p:grpSpPr>
        <p:pic>
          <p:nvPicPr>
            <p:cNvPr id="14" name="Picture 13" descr="Photo of Para biathletes competing">
              <a:extLst>
                <a:ext uri="{FF2B5EF4-FFF2-40B4-BE49-F238E27FC236}">
                  <a16:creationId xmlns:a16="http://schemas.microsoft.com/office/drawing/2014/main" id="{073F1322-0876-B14C-8B9C-187494D84F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536" t="11793" r="40958"/>
            <a:stretch/>
          </p:blipFill>
          <p:spPr>
            <a:xfrm>
              <a:off x="5018348" y="1190434"/>
              <a:ext cx="3585600" cy="2762631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B4F619D-1A52-5F42-84F6-4898B46F0069}"/>
                </a:ext>
              </a:extLst>
            </p:cNvPr>
            <p:cNvSpPr txBox="1"/>
            <p:nvPr/>
          </p:nvSpPr>
          <p:spPr>
            <a:xfrm rot="16200000">
              <a:off x="7849531" y="2998797"/>
              <a:ext cx="169309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Thomas Lovelock per OIS/COI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83475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06BD176-227B-6E4F-A8DD-A5C450521B39}"/>
              </a:ext>
            </a:extLst>
          </p:cNvPr>
          <p:cNvGrpSpPr/>
          <p:nvPr/>
        </p:nvGrpSpPr>
        <p:grpSpPr>
          <a:xfrm>
            <a:off x="5132832" y="1143413"/>
            <a:ext cx="3688872" cy="2856674"/>
            <a:chOff x="5132832" y="1143413"/>
            <a:chExt cx="3688872" cy="2856674"/>
          </a:xfrm>
        </p:grpSpPr>
        <p:pic>
          <p:nvPicPr>
            <p:cNvPr id="12" name="Picture 11" descr="Photo of a Para biathlete ">
              <a:extLst>
                <a:ext uri="{FF2B5EF4-FFF2-40B4-BE49-F238E27FC236}">
                  <a16:creationId xmlns:a16="http://schemas.microsoft.com/office/drawing/2014/main" id="{AD6814EE-F641-E241-B98B-84E2F5BDEE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8777" r="8777"/>
            <a:stretch/>
          </p:blipFill>
          <p:spPr>
            <a:xfrm>
              <a:off x="5132832" y="1143413"/>
              <a:ext cx="3473428" cy="2808635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B6B26D5-1B74-A04C-BF07-59D784E2F9ED}"/>
                </a:ext>
              </a:extLst>
            </p:cNvPr>
            <p:cNvSpPr txBox="1"/>
            <p:nvPr/>
          </p:nvSpPr>
          <p:spPr>
            <a:xfrm rot="16200000">
              <a:off x="7881863" y="3060246"/>
              <a:ext cx="166423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Thomas Lovelock per OIS/COI</a:t>
              </a:r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660991-63DF-AA44-8570-199C54AD40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4232" y="1260000"/>
            <a:ext cx="3090590" cy="934230"/>
          </a:xfrm>
        </p:spPr>
        <p:txBody>
          <a:bodyPr/>
          <a:lstStyle/>
          <a:p>
            <a:pPr>
              <a:lnSpc>
                <a:spcPts val="2500"/>
              </a:lnSpc>
            </a:pPr>
            <a:r>
              <a:rPr lang="it-IT" sz="1800" cap="none" dirty="0">
                <a:latin typeface="Arial"/>
                <a:cs typeface="Arial"/>
              </a:rPr>
              <a:t>Quale Paese ha ospitato i</a:t>
            </a:r>
            <a:br>
              <a:rPr lang="it-IT" sz="1800" cap="none" dirty="0"/>
            </a:br>
            <a:r>
              <a:rPr lang="it-IT" sz="1800" cap="none" dirty="0">
                <a:latin typeface="Arial"/>
                <a:cs typeface="Arial"/>
              </a:rPr>
              <a:t>Giochi Paralimpici Invernali </a:t>
            </a:r>
            <a:br>
              <a:rPr lang="it-IT" sz="1800" cap="none" dirty="0"/>
            </a:br>
            <a:r>
              <a:rPr lang="it-IT" sz="1800" cap="none" dirty="0">
                <a:latin typeface="Arial"/>
                <a:cs typeface="Arial"/>
              </a:rPr>
              <a:t>di quell’anno?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Biathlon Paralimpico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EF33A47-E246-7E4F-B8D2-EF06D1173D1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378755" y="4666409"/>
            <a:ext cx="407670" cy="273844"/>
          </a:xfrm>
          <a:prstGeom prst="rect">
            <a:avLst/>
          </a:prstGeom>
        </p:spPr>
        <p:txBody>
          <a:bodyPr/>
          <a:lstStyle/>
          <a:p>
            <a:fld id="{8922F79C-64A1-3D46-A01B-7C94B1EF264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931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660991-63DF-AA44-8570-199C54AD40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4233" y="1260000"/>
            <a:ext cx="2975173" cy="613630"/>
          </a:xfrm>
        </p:spPr>
        <p:txBody>
          <a:bodyPr/>
          <a:lstStyle/>
          <a:p>
            <a:pPr>
              <a:lnSpc>
                <a:spcPts val="2500"/>
              </a:lnSpc>
            </a:pPr>
            <a:r>
              <a:rPr lang="it-IT" sz="1800" cap="none"/>
              <a:t>Chi è idoneo a gareggiare nel</a:t>
            </a:r>
            <a:br>
              <a:rPr lang="it-IT" sz="1800" cap="none"/>
            </a:br>
            <a:r>
              <a:rPr lang="it-IT" sz="1800" cap="none"/>
              <a:t>biathlon Paralimpico?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Biathlon Paralimpico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ECAA7B4-3E29-0E4E-B015-AB9A6AA49DDB}"/>
              </a:ext>
            </a:extLst>
          </p:cNvPr>
          <p:cNvGrpSpPr/>
          <p:nvPr/>
        </p:nvGrpSpPr>
        <p:grpSpPr>
          <a:xfrm>
            <a:off x="5199403" y="1110376"/>
            <a:ext cx="3615809" cy="2764782"/>
            <a:chOff x="5199403" y="1110376"/>
            <a:chExt cx="3615809" cy="2764782"/>
          </a:xfrm>
        </p:grpSpPr>
        <p:pic>
          <p:nvPicPr>
            <p:cNvPr id="13" name="Picture 12" descr="Photo of a Para biathlete ">
              <a:extLst>
                <a:ext uri="{FF2B5EF4-FFF2-40B4-BE49-F238E27FC236}">
                  <a16:creationId xmlns:a16="http://schemas.microsoft.com/office/drawing/2014/main" id="{A83EAEE1-D2A7-744E-9131-E5D11C9CDA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62" r="17708"/>
            <a:stretch/>
          </p:blipFill>
          <p:spPr>
            <a:xfrm>
              <a:off x="5199403" y="1110376"/>
              <a:ext cx="3400364" cy="2764782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CBFA6B5-63C2-BD40-82CB-64CCFDB11408}"/>
                </a:ext>
              </a:extLst>
            </p:cNvPr>
            <p:cNvSpPr txBox="1"/>
            <p:nvPr/>
          </p:nvSpPr>
          <p:spPr>
            <a:xfrm rot="16200000">
              <a:off x="8163911" y="3223857"/>
              <a:ext cx="108715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</a:t>
              </a:r>
              <a:r>
                <a:rPr lang="it-IT" sz="800" dirty="0" err="1"/>
                <a:t>Lieven</a:t>
              </a:r>
              <a:r>
                <a:rPr lang="it-IT" sz="800" dirty="0"/>
                <a:t> </a:t>
              </a:r>
              <a:r>
                <a:rPr lang="it-IT" sz="800" dirty="0" err="1"/>
                <a:t>Coudenys</a:t>
              </a:r>
              <a:endParaRPr lang="it-IT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1270919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660991-63DF-AA44-8570-199C54AD40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4233" y="1260000"/>
            <a:ext cx="3898503" cy="1575431"/>
          </a:xfrm>
        </p:spPr>
        <p:txBody>
          <a:bodyPr/>
          <a:lstStyle/>
          <a:p>
            <a:pPr>
              <a:lnSpc>
                <a:spcPts val="2500"/>
              </a:lnSpc>
            </a:pPr>
            <a:r>
              <a:rPr lang="it-IT" sz="1800" cap="none" dirty="0">
                <a:latin typeface="Arial"/>
                <a:cs typeface="Arial"/>
              </a:rPr>
              <a:t>Descrivi come le due attività del</a:t>
            </a:r>
            <a:br>
              <a:rPr lang="it-IT" sz="1800" cap="none" dirty="0"/>
            </a:br>
            <a:r>
              <a:rPr lang="it-IT" sz="1800" cap="none" dirty="0">
                <a:latin typeface="Arial"/>
                <a:cs typeface="Arial"/>
              </a:rPr>
              <a:t>biathlon Paralimpico (sci di fondo e</a:t>
            </a:r>
            <a:br>
              <a:rPr lang="it-IT" sz="1800" cap="none" dirty="0"/>
            </a:br>
            <a:r>
              <a:rPr lang="it-IT" sz="1800" cap="none" dirty="0">
                <a:latin typeface="Arial"/>
                <a:cs typeface="Arial"/>
              </a:rPr>
              <a:t>tiro a segno) sono combinate</a:t>
            </a:r>
            <a:br>
              <a:rPr lang="it-IT" sz="1800" cap="none" dirty="0"/>
            </a:br>
            <a:r>
              <a:rPr lang="it-IT" sz="1800" cap="none" dirty="0">
                <a:latin typeface="Arial"/>
                <a:cs typeface="Arial"/>
              </a:rPr>
              <a:t>quando la distanza totale della</a:t>
            </a:r>
            <a:br>
              <a:rPr lang="it-IT" sz="1800" cap="none" dirty="0"/>
            </a:br>
            <a:r>
              <a:rPr lang="it-IT" sz="1800" cap="none" dirty="0">
                <a:latin typeface="Arial"/>
                <a:cs typeface="Arial"/>
              </a:rPr>
              <a:t>gara è di 7,5 km.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Biathlon Paralimpico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F0BD6F8-22A2-9E44-B909-5CC8C3C87651}"/>
              </a:ext>
            </a:extLst>
          </p:cNvPr>
          <p:cNvGrpSpPr/>
          <p:nvPr/>
        </p:nvGrpSpPr>
        <p:grpSpPr>
          <a:xfrm>
            <a:off x="5192036" y="1192181"/>
            <a:ext cx="3623175" cy="2759138"/>
            <a:chOff x="5192036" y="1192181"/>
            <a:chExt cx="3623175" cy="2759138"/>
          </a:xfrm>
        </p:grpSpPr>
        <p:pic>
          <p:nvPicPr>
            <p:cNvPr id="10" name="Picture 9" descr="Photo of a Para biathlete ">
              <a:extLst>
                <a:ext uri="{FF2B5EF4-FFF2-40B4-BE49-F238E27FC236}">
                  <a16:creationId xmlns:a16="http://schemas.microsoft.com/office/drawing/2014/main" id="{7A940FF2-229C-734E-B652-E441A960E9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7502"/>
            <a:stretch/>
          </p:blipFill>
          <p:spPr>
            <a:xfrm>
              <a:off x="5192036" y="1192181"/>
              <a:ext cx="3412214" cy="275913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5648ACE-A962-F94F-91A6-CDC31E4780D0}"/>
                </a:ext>
              </a:extLst>
            </p:cNvPr>
            <p:cNvSpPr txBox="1"/>
            <p:nvPr/>
          </p:nvSpPr>
          <p:spPr>
            <a:xfrm rot="16200000">
              <a:off x="7915445" y="3051553"/>
              <a:ext cx="158408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Maddie Meyer/Getty Images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9406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E9CE9AD-A6A1-004F-A15B-681D2D81677C}"/>
              </a:ext>
            </a:extLst>
          </p:cNvPr>
          <p:cNvGrpSpPr/>
          <p:nvPr/>
        </p:nvGrpSpPr>
        <p:grpSpPr>
          <a:xfrm>
            <a:off x="5279136" y="1128666"/>
            <a:ext cx="3536076" cy="2688709"/>
            <a:chOff x="5279136" y="1128666"/>
            <a:chExt cx="3536076" cy="2688709"/>
          </a:xfrm>
        </p:grpSpPr>
        <p:pic>
          <p:nvPicPr>
            <p:cNvPr id="11" name="Picture 10" descr="Photo of several Para biathletes competing">
              <a:extLst>
                <a:ext uri="{FF2B5EF4-FFF2-40B4-BE49-F238E27FC236}">
                  <a16:creationId xmlns:a16="http://schemas.microsoft.com/office/drawing/2014/main" id="{43F28898-1EBE-124B-8F45-8EB0767B57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377" r="14240"/>
            <a:stretch/>
          </p:blipFill>
          <p:spPr>
            <a:xfrm>
              <a:off x="5279136" y="1128666"/>
              <a:ext cx="3325114" cy="2688709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4946A7B-99C1-4B45-8311-A3A28CA2A563}"/>
                </a:ext>
              </a:extLst>
            </p:cNvPr>
            <p:cNvSpPr txBox="1"/>
            <p:nvPr/>
          </p:nvSpPr>
          <p:spPr>
            <a:xfrm rot="16200000">
              <a:off x="8163911" y="3166074"/>
              <a:ext cx="108715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</a:t>
              </a:r>
              <a:r>
                <a:rPr lang="it-IT" sz="800" dirty="0" err="1"/>
                <a:t>Lieven</a:t>
              </a:r>
              <a:r>
                <a:rPr lang="it-IT" sz="800" dirty="0"/>
                <a:t> </a:t>
              </a:r>
              <a:r>
                <a:rPr lang="it-IT" sz="800" dirty="0" err="1"/>
                <a:t>Coudenys</a:t>
              </a:r>
              <a:endParaRPr lang="it-IT" sz="800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660991-63DF-AA44-8570-199C54AD40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4233" y="1260000"/>
            <a:ext cx="2705869" cy="613630"/>
          </a:xfrm>
        </p:spPr>
        <p:txBody>
          <a:bodyPr/>
          <a:lstStyle/>
          <a:p>
            <a:pPr>
              <a:lnSpc>
                <a:spcPts val="2500"/>
              </a:lnSpc>
            </a:pPr>
            <a:r>
              <a:rPr lang="it-IT" sz="1800" cap="none" dirty="0">
                <a:latin typeface="Arial"/>
                <a:cs typeface="Arial"/>
              </a:rPr>
              <a:t>Da che distanza sparano</a:t>
            </a:r>
            <a:br>
              <a:rPr lang="it-IT" sz="1800" cap="none" dirty="0"/>
            </a:br>
            <a:r>
              <a:rPr lang="it-IT" sz="1800" cap="none" dirty="0">
                <a:latin typeface="Arial"/>
                <a:cs typeface="Arial"/>
              </a:rPr>
              <a:t>le atlete e gli atleti?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Biathlon Paralimpico</a:t>
            </a:r>
          </a:p>
        </p:txBody>
      </p:sp>
    </p:spTree>
    <p:extLst>
      <p:ext uri="{BB962C8B-B14F-4D97-AF65-F5344CB8AC3E}">
        <p14:creationId xmlns:p14="http://schemas.microsoft.com/office/powerpoint/2010/main" val="3534330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660991-63DF-AA44-8570-199C54AD40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4233" y="1286376"/>
            <a:ext cx="4257576" cy="934230"/>
          </a:xfrm>
        </p:spPr>
        <p:txBody>
          <a:bodyPr/>
          <a:lstStyle/>
          <a:p>
            <a:pPr>
              <a:lnSpc>
                <a:spcPts val="2500"/>
              </a:lnSpc>
            </a:pPr>
            <a:r>
              <a:rPr lang="it-IT" sz="1800" cap="none" dirty="0">
                <a:latin typeface="Arial"/>
                <a:cs typeface="Arial"/>
              </a:rPr>
              <a:t>Qual è il diametro dei bersagli utilizzati</a:t>
            </a:r>
            <a:br>
              <a:rPr lang="it-IT" dirty="0">
                <a:cs typeface="Arial"/>
              </a:rPr>
            </a:br>
            <a:r>
              <a:rPr lang="it-IT" sz="1800" cap="none" dirty="0">
                <a:latin typeface="Arial"/>
                <a:cs typeface="Arial"/>
              </a:rPr>
              <a:t>dalle sciatrici e dagli sciatori</a:t>
            </a:r>
            <a:br>
              <a:rPr lang="it-IT" dirty="0">
                <a:cs typeface="Arial"/>
              </a:rPr>
            </a:br>
            <a:r>
              <a:rPr lang="it-IT" sz="1800" cap="none" dirty="0">
                <a:latin typeface="Arial"/>
                <a:cs typeface="Arial"/>
              </a:rPr>
              <a:t>con disabilità visiva?</a:t>
            </a:r>
            <a:endParaRPr lang="it-IT" dirty="0">
              <a:cs typeface="Arial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Biathlon Paralimpico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456908A-F915-2C4C-9BD4-48F8F82D623C}"/>
              </a:ext>
            </a:extLst>
          </p:cNvPr>
          <p:cNvGrpSpPr/>
          <p:nvPr/>
        </p:nvGrpSpPr>
        <p:grpSpPr>
          <a:xfrm>
            <a:off x="5213356" y="1151550"/>
            <a:ext cx="3601535" cy="2841813"/>
            <a:chOff x="5213356" y="1151550"/>
            <a:chExt cx="3601535" cy="2841813"/>
          </a:xfrm>
        </p:grpSpPr>
        <p:pic>
          <p:nvPicPr>
            <p:cNvPr id="14" name="Picture 13" descr="Photo of a Para biathlete ">
              <a:extLst>
                <a:ext uri="{FF2B5EF4-FFF2-40B4-BE49-F238E27FC236}">
                  <a16:creationId xmlns:a16="http://schemas.microsoft.com/office/drawing/2014/main" id="{EBBBD968-D295-084C-8DE8-2FA9C5E510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8062" r="102"/>
            <a:stretch/>
          </p:blipFill>
          <p:spPr>
            <a:xfrm>
              <a:off x="5213356" y="1151550"/>
              <a:ext cx="3386090" cy="2756341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665C94F-87A8-D549-A2A2-0126FED8205A}"/>
                </a:ext>
              </a:extLst>
            </p:cNvPr>
            <p:cNvSpPr txBox="1"/>
            <p:nvPr/>
          </p:nvSpPr>
          <p:spPr>
            <a:xfrm rot="16200000">
              <a:off x="8163590" y="3342063"/>
              <a:ext cx="108715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</a:t>
              </a:r>
              <a:r>
                <a:rPr lang="it-IT" sz="800" dirty="0" err="1"/>
                <a:t>Lieven</a:t>
              </a:r>
              <a:r>
                <a:rPr lang="it-IT" sz="800" dirty="0"/>
                <a:t> </a:t>
              </a:r>
              <a:r>
                <a:rPr lang="it-IT" sz="800" dirty="0" err="1"/>
                <a:t>Coudenys</a:t>
              </a:r>
              <a:endParaRPr lang="it-IT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702489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660991-63DF-AA44-8570-199C54AD40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4233" y="1260000"/>
            <a:ext cx="3334246" cy="613630"/>
          </a:xfrm>
        </p:spPr>
        <p:txBody>
          <a:bodyPr/>
          <a:lstStyle/>
          <a:p>
            <a:pPr>
              <a:lnSpc>
                <a:spcPts val="2500"/>
              </a:lnSpc>
            </a:pPr>
            <a:r>
              <a:rPr lang="it-IT" sz="1800" cap="none" dirty="0"/>
              <a:t>Cosa succede se si manca un </a:t>
            </a:r>
            <a:br>
              <a:rPr lang="it-IT" sz="1800" cap="none" dirty="0"/>
            </a:br>
            <a:r>
              <a:rPr lang="it-IT" sz="1800" cap="none" dirty="0"/>
              <a:t>bersaglio?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Biathlon Paralimpico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716028A-B170-CA42-8DA7-D9CC2EE282DE}"/>
              </a:ext>
            </a:extLst>
          </p:cNvPr>
          <p:cNvGrpSpPr/>
          <p:nvPr/>
        </p:nvGrpSpPr>
        <p:grpSpPr>
          <a:xfrm>
            <a:off x="5134671" y="1119977"/>
            <a:ext cx="3680541" cy="2878966"/>
            <a:chOff x="5134671" y="1109756"/>
            <a:chExt cx="3680541" cy="2878966"/>
          </a:xfrm>
        </p:grpSpPr>
        <p:pic>
          <p:nvPicPr>
            <p:cNvPr id="4" name="Picture 3" descr="Photo of a Para biathlete ">
              <a:extLst>
                <a:ext uri="{FF2B5EF4-FFF2-40B4-BE49-F238E27FC236}">
                  <a16:creationId xmlns:a16="http://schemas.microsoft.com/office/drawing/2014/main" id="{67817DB1-3D15-1C4C-B98D-2D19A85E87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8763" r="8763"/>
            <a:stretch/>
          </p:blipFill>
          <p:spPr>
            <a:xfrm>
              <a:off x="5134671" y="1109756"/>
              <a:ext cx="3469578" cy="2805848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B595777-271C-524E-A84C-5E249B616F98}"/>
                </a:ext>
              </a:extLst>
            </p:cNvPr>
            <p:cNvSpPr txBox="1"/>
            <p:nvPr/>
          </p:nvSpPr>
          <p:spPr>
            <a:xfrm rot="16200000">
              <a:off x="8163911" y="3337422"/>
              <a:ext cx="108715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</a:t>
              </a:r>
              <a:r>
                <a:rPr lang="it-IT" sz="800" dirty="0" err="1"/>
                <a:t>Lieven</a:t>
              </a:r>
              <a:r>
                <a:rPr lang="it-IT" sz="800" dirty="0"/>
                <a:t> </a:t>
              </a:r>
              <a:r>
                <a:rPr lang="it-IT" sz="800" dirty="0" err="1"/>
                <a:t>Coudenys</a:t>
              </a:r>
              <a:endParaRPr lang="it-IT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2614005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Cover">
  <a:themeElements>
    <a:clrScheme name="IPC Learne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D334D"/>
      </a:accent1>
      <a:accent2>
        <a:srgbClr val="910048"/>
      </a:accent2>
      <a:accent3>
        <a:srgbClr val="0080C8"/>
      </a:accent3>
      <a:accent4>
        <a:srgbClr val="003B70"/>
      </a:accent4>
      <a:accent5>
        <a:srgbClr val="00A650"/>
      </a:accent5>
      <a:accent6>
        <a:srgbClr val="00534C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D093026D-8EBF-A64F-859E-9D1BE038A6E6}" vid="{393D9522-9CA4-3248-BAA0-4BADA92C5D9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943a56a-8f84-45ae-9027-15157ceae3c3" xsi:nil="true"/>
    <lcf76f155ced4ddcb4097134ff3c332f xmlns="ed921d15-4358-4cb2-84f4-eaaddeee3377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ED063F6653F843845199C6018E217C" ma:contentTypeVersion="15" ma:contentTypeDescription="Create a new document." ma:contentTypeScope="" ma:versionID="581f5a23b06a00dee53f493cebcaacd8">
  <xsd:schema xmlns:xsd="http://www.w3.org/2001/XMLSchema" xmlns:xs="http://www.w3.org/2001/XMLSchema" xmlns:p="http://schemas.microsoft.com/office/2006/metadata/properties" xmlns:ns2="ed921d15-4358-4cb2-84f4-eaaddeee3377" xmlns:ns3="c943a56a-8f84-45ae-9027-15157ceae3c3" targetNamespace="http://schemas.microsoft.com/office/2006/metadata/properties" ma:root="true" ma:fieldsID="9ae611a408746065b5ad81158b73b656" ns2:_="" ns3:_="">
    <xsd:import namespace="ed921d15-4358-4cb2-84f4-eaaddeee3377"/>
    <xsd:import namespace="c943a56a-8f84-45ae-9027-15157ceae3c3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921d15-4358-4cb2-84f4-eaaddeee3377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e7c74b80-f7f4-4b31-aec9-e84fc30e317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43a56a-8f84-45ae-9027-15157ceae3c3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f533d667-7a69-41e4-b2fd-ab53aa33a24d}" ma:internalName="TaxCatchAll" ma:showField="CatchAllData" ma:web="c943a56a-8f84-45ae-9027-15157ceae3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ED631D4-C25D-4DAD-AC5D-98DD3C1DE2B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8D06FBD-24F7-4EA5-B389-964A80B17605}">
  <ds:schemaRefs>
    <ds:schemaRef ds:uri="http://schemas.microsoft.com/office/2006/metadata/properties"/>
    <ds:schemaRef ds:uri="http://schemas.microsoft.com/office/infopath/2007/PartnerControls"/>
    <ds:schemaRef ds:uri="9a189dc9-d6f3-4677-9259-4d48d639fba2"/>
    <ds:schemaRef ds:uri="197e3b90-4a96-4b50-acb7-4b4cf18f2f61"/>
  </ds:schemaRefs>
</ds:datastoreItem>
</file>

<file path=customXml/itemProps3.xml><?xml version="1.0" encoding="utf-8"?>
<ds:datastoreItem xmlns:ds="http://schemas.openxmlformats.org/officeDocument/2006/customXml" ds:itemID="{EF91F37B-7765-4F0E-BD12-E3A383C3C66B}"/>
</file>

<file path=docMetadata/LabelInfo.xml><?xml version="1.0" encoding="utf-8"?>
<clbl:labelList xmlns:clbl="http://schemas.microsoft.com/office/2020/mipLabelMetadata">
  <clbl:label id="{bd2ed611-fc52-4a05-b087-abe1fc8b2765}" enabled="1" method="Standard" siteId="{44e8a0ff-2a55-4d6e-92eb-3c2543445128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Cover</Template>
  <TotalTime>599</TotalTime>
  <Words>436</Words>
  <Application>Microsoft Office PowerPoint</Application>
  <PresentationFormat>Presentazione su schermo (16:9)</PresentationFormat>
  <Paragraphs>75</Paragraphs>
  <Slides>11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2" baseType="lpstr">
      <vt:lpstr>Cover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Let's Experience Para Biathlon Evaluation Quiz</dc:title>
  <dc:subject>T2</dc:subject>
  <dc:creator>International Paralympic Committee</dc:creator>
  <cp:keywords/>
  <dc:description/>
  <cp:lastModifiedBy>Stefano Fiori</cp:lastModifiedBy>
  <cp:revision>110</cp:revision>
  <dcterms:created xsi:type="dcterms:W3CDTF">2020-09-25T09:41:03Z</dcterms:created>
  <dcterms:modified xsi:type="dcterms:W3CDTF">2025-07-28T12:07:07Z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0x010100F2ED063F6653F843845199C6018E217C</vt:lpwstr>
  </property>
  <property fmtid="{D5CDD505-2E9C-101B-9397-08002B2CF9AE}" pid="3" name="MediaServiceImageTags">
    <vt:lpwstr/>
  </property>
  <property fmtid="{D5CDD505-2E9C-101B-9397-08002B2CF9AE}" pid="4" name="MSIP_Label_7e9066f6-b09a-4a8d-bbcb-bf36ffe2a3a1_Enabled">
    <vt:lpwstr>True</vt:lpwstr>
  </property>
  <property fmtid="{D5CDD505-2E9C-101B-9397-08002B2CF9AE}" pid="5" name="MSIP_Label_7e9066f6-b09a-4a8d-bbcb-bf36ffe2a3a1_SiteId">
    <vt:lpwstr>e6325a84-dd0a-43f4-be46-f6d6f7608b74</vt:lpwstr>
  </property>
  <property fmtid="{D5CDD505-2E9C-101B-9397-08002B2CF9AE}" pid="6" name="MSIP_Label_7e9066f6-b09a-4a8d-bbcb-bf36ffe2a3a1_SetDate">
    <vt:lpwstr>2025-07-28T12:08:55Z</vt:lpwstr>
  </property>
  <property fmtid="{D5CDD505-2E9C-101B-9397-08002B2CF9AE}" pid="7" name="MSIP_Label_7e9066f6-b09a-4a8d-bbcb-bf36ffe2a3a1_Name">
    <vt:lpwstr>Public</vt:lpwstr>
  </property>
  <property fmtid="{D5CDD505-2E9C-101B-9397-08002B2CF9AE}" pid="8" name="MSIP_Label_7e9066f6-b09a-4a8d-bbcb-bf36ffe2a3a1_ActionId">
    <vt:lpwstr>c20a11c4-bdc7-4ede-8b69-cdf8a92f3024</vt:lpwstr>
  </property>
  <property fmtid="{D5CDD505-2E9C-101B-9397-08002B2CF9AE}" pid="9" name="MSIP_Label_7e9066f6-b09a-4a8d-bbcb-bf36ffe2a3a1_Removed">
    <vt:lpwstr>False</vt:lpwstr>
  </property>
  <property fmtid="{D5CDD505-2E9C-101B-9397-08002B2CF9AE}" pid="10" name="MSIP_Label_7e9066f6-b09a-4a8d-bbcb-bf36ffe2a3a1_Extended_MSFT_Method">
    <vt:lpwstr>Standard</vt:lpwstr>
  </property>
  <property fmtid="{D5CDD505-2E9C-101B-9397-08002B2CF9AE}" pid="11" name="Sensitivity">
    <vt:lpwstr>Public</vt:lpwstr>
  </property>
</Properties>
</file>