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sldIdLst>
    <p:sldId id="264" r:id="rId5"/>
    <p:sldId id="265" r:id="rId6"/>
    <p:sldId id="274" r:id="rId7"/>
    <p:sldId id="272" r:id="rId8"/>
    <p:sldId id="268" r:id="rId9"/>
    <p:sldId id="269" r:id="rId10"/>
    <p:sldId id="267" r:id="rId11"/>
    <p:sldId id="266" r:id="rId12"/>
    <p:sldId id="276" r:id="rId13"/>
    <p:sldId id="277" r:id="rId14"/>
    <p:sldId id="278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1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20" userDrawn="1">
          <p15:clr>
            <a:srgbClr val="A4A3A4"/>
          </p15:clr>
        </p15:guide>
        <p15:guide id="4" orient="horz" pos="2754" userDrawn="1">
          <p15:clr>
            <a:srgbClr val="A4A3A4"/>
          </p15:clr>
        </p15:guide>
        <p15:guide id="5" pos="29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FA6D63-79A0-4E3B-F1F8-30B797CD163C}" name="giulia.brustia@paralympic.org" initials="gi" userId="S::urn:spo:guest#giulia.brustia@paralympic.org::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la Parsons" initials="CP" lastIdx="3" clrIdx="0">
    <p:extLst>
      <p:ext uri="{19B8F6BF-5375-455C-9EA6-DF929625EA0E}">
        <p15:presenceInfo xmlns:p15="http://schemas.microsoft.com/office/powerpoint/2012/main" userId="S::carla@thomasandtrotmandesign.onmicrosoft.com::00305c2c-90f5-4df4-b65e-2726ac255a21" providerId="AD"/>
      </p:ext>
    </p:extLst>
  </p:cmAuthor>
  <p:cmAuthor id="2" name="Kaho Shinohara" initials="KS" lastIdx="1" clrIdx="1">
    <p:extLst>
      <p:ext uri="{19B8F6BF-5375-455C-9EA6-DF929625EA0E}">
        <p15:presenceInfo xmlns:p15="http://schemas.microsoft.com/office/powerpoint/2012/main" userId="S::kaho.shinohara@paralympic.org::7f422c79-a823-46e2-bb37-78032b5706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34E"/>
    <a:srgbClr val="FF40FF"/>
    <a:srgbClr val="91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10"/>
    <p:restoredTop sz="77260"/>
  </p:normalViewPr>
  <p:slideViewPr>
    <p:cSldViewPr snapToGrid="0" snapToObjects="1">
      <p:cViewPr varScale="1">
        <p:scale>
          <a:sx n="62" d="100"/>
          <a:sy n="62" d="100"/>
        </p:scale>
        <p:origin x="1258" y="34"/>
      </p:cViewPr>
      <p:guideLst>
        <p:guide orient="horz" pos="781"/>
        <p:guide pos="2880"/>
        <p:guide pos="5420"/>
        <p:guide orient="horz" pos="2754"/>
        <p:guide pos="29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2608C-5DCC-E74C-A2A9-CC9B2629E94A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82C56-D078-2D4A-9C06-08745FC5C50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6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39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29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Chiedere agli studenti di aggiungere</a:t>
            </a:r>
            <a:r>
              <a:rPr lang="it-IT" baseline="0" dirty="0"/>
              <a:t> nuove informazioni sullo snowboard Paralimpico ai loro cartelloni.</a:t>
            </a:r>
          </a:p>
          <a:p>
            <a:endParaRPr lang="en-GB" baseline="0" dirty="0"/>
          </a:p>
          <a:p>
            <a:r>
              <a:rPr lang="it-IT" baseline="0" dirty="0"/>
              <a:t>Ulteriori informazioni sullo snowboard Paralimpico sono disponibili all’indirizzo: https://</a:t>
            </a:r>
            <a:r>
              <a:rPr lang="it-IT" baseline="0" dirty="0" err="1"/>
              <a:t>www.paralympic.org</a:t>
            </a:r>
            <a:r>
              <a:rPr lang="it-IT" baseline="0" dirty="0"/>
              <a:t>/snowboard</a:t>
            </a:r>
          </a:p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1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Iniziare</a:t>
            </a:r>
            <a:r>
              <a:rPr lang="it-IT" baseline="0" dirty="0"/>
              <a:t> chiedendo agli studenti cosa già sanno della disciplina dello snowboard Paralimpico.  </a:t>
            </a:r>
          </a:p>
          <a:p>
            <a:r>
              <a:rPr lang="it-IT" baseline="0" dirty="0"/>
              <a:t>Presentare queste informazioni in modo che tutti possano vederle, su una lavagna (nera, bianca o a fogli mobili).   </a:t>
            </a:r>
          </a:p>
          <a:p>
            <a:r>
              <a:rPr lang="it-IT" baseline="0" dirty="0"/>
              <a:t>Alla fine della presentazione PowerPoint si farà riferimento a queste informazioni.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8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Guardare il video </a:t>
            </a:r>
            <a:r>
              <a:rPr lang="it-IT" dirty="0"/>
              <a:t>‘</a:t>
            </a:r>
            <a:r>
              <a:rPr lang="it-IT" dirty="0" err="1"/>
              <a:t>I’mPOSSIBLE</a:t>
            </a:r>
            <a:r>
              <a:rPr lang="it-IT" dirty="0"/>
              <a:t>: snowboard Paralimpico’</a:t>
            </a:r>
            <a:r>
              <a:rPr lang="it-IT" baseline="0" dirty="0"/>
              <a:t> e presentare agli studenti le diapositive PowerPoint che seguono.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Il video è disponibile nella playlist </a:t>
            </a:r>
            <a:r>
              <a:rPr lang="it-IT" baseline="0" dirty="0" err="1"/>
              <a:t>I’mPOSSIBLE</a:t>
            </a:r>
            <a:r>
              <a:rPr lang="it-IT" baseline="0" dirty="0"/>
              <a:t> dell’IPC su YouTube (https://www.youtube.com/</a:t>
            </a:r>
            <a:r>
              <a:rPr lang="it-IT" baseline="0" dirty="0" err="1"/>
              <a:t>playlist?list</a:t>
            </a:r>
            <a:r>
              <a:rPr lang="it-IT" baseline="0" dirty="0"/>
              <a:t>=PL6CBAXPeBajmZxy_8SXmqJrJFudmAmMuZ).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76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/>
              <a:t>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74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/>
              <a:t>Gli atleti che praticano questo sport gareggiano in tre classi sportive basate sul tipo e grado della loro disabilità e sul modo in cui quest’ultima influenza le capacità e i movimenti necessari per le diverse specialità di snowboard Paralimpico. </a:t>
            </a:r>
          </a:p>
          <a:p>
            <a:r>
              <a:rPr lang="it-IT" sz="1200" dirty="0"/>
              <a:t>Le classi sportive raggruppano </a:t>
            </a:r>
            <a:r>
              <a:rPr lang="it-IT" sz="1200" baseline="0" dirty="0"/>
              <a:t>a</a:t>
            </a:r>
            <a:r>
              <a:rPr lang="it-IT" sz="1200" dirty="0"/>
              <a:t>tleti con disabilità simili per farli competere tra di loro.</a:t>
            </a:r>
            <a:r>
              <a:rPr lang="it-IT" sz="1200" baseline="0" dirty="0"/>
              <a:t>  </a:t>
            </a:r>
          </a:p>
          <a:p>
            <a:r>
              <a:rPr lang="it-IT" sz="1200" baseline="0" dirty="0"/>
              <a:t>Gli snowboardisti nella classe sportiva SB-LL1 (SB: snowboard; LL: </a:t>
            </a:r>
            <a:r>
              <a:rPr lang="it-IT" sz="1200" baseline="0" dirty="0" err="1"/>
              <a:t>lower</a:t>
            </a:r>
            <a:r>
              <a:rPr lang="it-IT" sz="1200" baseline="0" dirty="0"/>
              <a:t> </a:t>
            </a:r>
            <a:r>
              <a:rPr lang="it-IT" sz="1200" baseline="0" dirty="0" err="1"/>
              <a:t>limb</a:t>
            </a:r>
            <a:r>
              <a:rPr lang="it-IT" sz="1200" baseline="0" dirty="0"/>
              <a:t> o arto inferiore) hanno disabilità importanti agli arti inferiori che compromettono l’equilibrio e la capacità dell’atleta di controllare la tavola e assorbire il terreno. Tra gli esempi ricordiamo l’amputazione al di sotto del ginocchio, significativa debolezza muscolare o disabilità in entrambe le gambe. Gli atleti con amputazioni usano protesi per gareggiare.</a:t>
            </a:r>
          </a:p>
          <a:p>
            <a:r>
              <a:rPr lang="it-IT" sz="1200" baseline="0" dirty="0"/>
              <a:t>Gli snowboardisti nella categoria sportiva SB-LL2 hanno una disabilità in una o due gambe che ha un effetto minore sulla loro capacità di andare sullo snowboard.</a:t>
            </a:r>
          </a:p>
          <a:p>
            <a:r>
              <a:rPr lang="it-IT" sz="1200" baseline="0" dirty="0"/>
              <a:t>Gli snowboardisti nella classe SB-UL (UL: upper </a:t>
            </a:r>
            <a:r>
              <a:rPr lang="it-IT" sz="1200" baseline="0" dirty="0" err="1"/>
              <a:t>limb</a:t>
            </a:r>
            <a:r>
              <a:rPr lang="it-IT" sz="1200" baseline="0" dirty="0"/>
              <a:t> o arto superiore) hanno disabilità degli arti superiori che influiscono sulla loro capacità di mantenere l’equilibrio quando sono in gara.</a:t>
            </a:r>
          </a:p>
          <a:p>
            <a:endParaRPr lang="en-GB" sz="1200" baseline="0" dirty="0"/>
          </a:p>
          <a:p>
            <a:r>
              <a:rPr lang="it-IT" sz="1200" baseline="0" dirty="0"/>
              <a:t>Ulteriori informazioni sulle classi sportive dello snowboard Paralimpico sono disponibili all’indirizzo: https://www.paralympic.org/snowboard/classification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0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Utilizzare questo video per spiegare in maniera più approfondita come il tempo fattorizzato renda più equa la competizione tra atleti con disabilità diverse: </a:t>
            </a:r>
          </a:p>
          <a:p>
            <a:r>
              <a:rPr lang="it-IT" baseline="0" dirty="0"/>
              <a:t>https://</a:t>
            </a:r>
            <a:r>
              <a:rPr lang="it-IT" baseline="0" dirty="0" err="1"/>
              <a:t>www.youtube.com</a:t>
            </a:r>
            <a:r>
              <a:rPr lang="it-IT" baseline="0" dirty="0"/>
              <a:t>/</a:t>
            </a:r>
            <a:r>
              <a:rPr lang="it-IT" baseline="0" dirty="0" err="1"/>
              <a:t>watch?time_continue</a:t>
            </a:r>
            <a:r>
              <a:rPr lang="it-IT" baseline="0" dirty="0"/>
              <a:t>=32&amp;v=</a:t>
            </a:r>
            <a:r>
              <a:rPr lang="it-IT" baseline="0" dirty="0" err="1"/>
              <a:t>YSoinqcnZlY</a:t>
            </a:r>
            <a:endParaRPr lang="it-IT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58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65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Gli ostacoli comprendono:</a:t>
            </a:r>
          </a:p>
          <a:p>
            <a:r>
              <a:rPr lang="it-IT" dirty="0" err="1"/>
              <a:t>Wu</a:t>
            </a:r>
            <a:r>
              <a:rPr lang="it-IT" dirty="0"/>
              <a:t>-tang: la pista curva in una ripida salita.</a:t>
            </a:r>
            <a:r>
              <a:rPr lang="it-IT" baseline="0" dirty="0"/>
              <a:t> Per superare l’ostacolo, gli atleti saltano e si piegano contemporaneamente in avanti.</a:t>
            </a:r>
          </a:p>
          <a:p>
            <a:r>
              <a:rPr lang="it-IT" dirty="0"/>
              <a:t>Terrapieni: una curva </a:t>
            </a:r>
            <a:r>
              <a:rPr lang="it-IT" dirty="0" err="1"/>
              <a:t>spondata</a:t>
            </a:r>
            <a:r>
              <a:rPr lang="it-IT" dirty="0"/>
              <a:t> che aiuta gli snowboardisti a mantenere la velocità.</a:t>
            </a:r>
          </a:p>
          <a:p>
            <a:r>
              <a:rPr lang="it-IT" dirty="0"/>
              <a:t>Roller: una gobba su cui gli snowboardisti possono </a:t>
            </a:r>
            <a:r>
              <a:rPr lang="it-IT" baseline="0" dirty="0"/>
              <a:t>salire.</a:t>
            </a:r>
          </a:p>
          <a:p>
            <a:endParaRPr lang="en-GB" baseline="0" dirty="0"/>
          </a:p>
          <a:p>
            <a:r>
              <a:rPr lang="it-IT" baseline="0" dirty="0"/>
              <a:t>Chiedere agli studenti di descrivere altri ostacoli che possono conoscere.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55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54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1A4E13-D161-FC47-BE6F-86D00318D6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43"/>
            <a:ext cx="9144000" cy="514350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C18005B-7998-C54A-BAD2-9C0DC9E26CB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698750"/>
            <a:ext cx="9144000" cy="24447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66B520-72E6-1F48-851C-0DBC3B219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F7A6955-E8ED-5F41-B56D-4CBEA4FFA8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1292" y="517711"/>
            <a:ext cx="1768475" cy="357084"/>
          </a:xfrm>
          <a:prstGeom prst="rect">
            <a:avLst/>
          </a:prstGeom>
        </p:spPr>
        <p:txBody>
          <a:bodyPr wrap="none" lIns="0" tIns="0" rIns="0" bIns="0"/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000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E0EEE3C-9095-2247-8FB1-6EC30D33BF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14819" y="4475564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827ECD0-54BC-D843-94EB-363C861F4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3095" y="4702477"/>
            <a:ext cx="1656672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300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C900BB1-6CB6-1245-A05C-9302C8C8D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187" y="1236786"/>
            <a:ext cx="4920450" cy="553357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lnSpc>
                <a:spcPts val="4600"/>
              </a:lnSpc>
              <a:buFontTx/>
              <a:buNone/>
              <a:defRPr lang="en-GB" sz="38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FB773A03-6425-E245-A67A-7CBADEC13E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187" y="1778742"/>
            <a:ext cx="2590646" cy="2769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>
              <a:buFontTx/>
              <a:buNone/>
              <a:defRPr lang="en-GB" sz="20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2037"/>
          <a:stretch/>
        </p:blipFill>
        <p:spPr>
          <a:xfrm>
            <a:off x="0" y="0"/>
            <a:ext cx="9144000" cy="14382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438275"/>
            <a:ext cx="3851999" cy="29790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BF3CE05-A4A8-5A40-8F00-4111CDD4A8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73F169D-3DA9-8A96-CAE3-8C1F35C518B1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7079CB0-8826-E7C1-8CC9-FA4B0903A7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553FF23B-2960-EB0C-D4C1-A7210B2E4C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0983"/>
          <a:stretch/>
        </p:blipFill>
        <p:spPr>
          <a:xfrm>
            <a:off x="0" y="0"/>
            <a:ext cx="9144000" cy="149246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69A0888E-3302-3044-AF56-803830A1B4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9B3225E-43C5-ECA5-B7FE-103E2C55EC5E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0A8E5650-2B12-370B-E7B1-A481409642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EE155D1D-8C4E-C1A4-98AA-74A3D03519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3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68504"/>
          <a:stretch/>
        </p:blipFill>
        <p:spPr>
          <a:xfrm>
            <a:off x="0" y="0"/>
            <a:ext cx="9144000" cy="1620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2160001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2160000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7CAA267-D11A-2B42-95B6-D5DFEDF280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62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3AB03AD8-6E17-2D44-A170-E2E9BDED84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78714E1-640D-D811-6BA4-7C8AF974F687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4F993D08-41E2-9527-DA17-4C818D35C0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20C4CD96-CDE8-50E4-A7E5-14B2CEC98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2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003"/>
          <a:stretch/>
        </p:blipFill>
        <p:spPr>
          <a:xfrm>
            <a:off x="0" y="0"/>
            <a:ext cx="9144000" cy="1079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079999"/>
            <a:ext cx="3851999" cy="3337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7C5AE40E-BF7F-824F-B333-CE3C54B3FB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2AC0B46-DBAE-FB1D-360F-1D4D85DE1966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1D114AB5-9C7E-EB08-04BC-6A89C0B8CF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65AC571-0346-CCC2-86D5-E4ABA07807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5665"/>
          <a:stretch/>
        </p:blipFill>
        <p:spPr>
          <a:xfrm>
            <a:off x="0" y="8321"/>
            <a:ext cx="9144000" cy="125167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EFA0EAEB-8B91-8A44-A7B9-E1DCF81610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4EB5208-0858-D9BA-4087-DBE5C0DC8DCC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5D8F594B-3093-C529-9E6E-CC65279297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C845CBA0-D4AE-D16D-AE3E-E1F4E3F6B8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9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809"/>
          <a:stretch/>
        </p:blipFill>
        <p:spPr>
          <a:xfrm>
            <a:off x="0" y="0"/>
            <a:ext cx="9144000" cy="10385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05E7456F-7367-5249-B22D-83052E8C75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94C6208-FBED-0941-2219-A45BED090A52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81102CF-A1B1-6E1A-7C8C-1AC00243CE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8C5E9FF-E47E-C4FA-D1F8-B506AEEB18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003"/>
          <a:stretch/>
        </p:blipFill>
        <p:spPr>
          <a:xfrm>
            <a:off x="0" y="0"/>
            <a:ext cx="9144000" cy="1080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3827AE21-C49F-704D-A4FF-5B37CC64B8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53349" y="4129359"/>
            <a:ext cx="3851998" cy="288000"/>
          </a:xfrm>
          <a:prstGeom prst="rect">
            <a:avLst/>
          </a:prstGeom>
          <a:solidFill>
            <a:srgbClr val="EE334E"/>
          </a:solidFill>
        </p:spPr>
        <p:txBody>
          <a:bodyPr wrap="none" tIns="90000" rIns="90000" bIns="72000" anchor="ctr" anchorCtr="0">
            <a:noAutofit/>
          </a:bodyPr>
          <a:lstStyle>
            <a:lvl1pPr marL="0" indent="0" algn="ctr">
              <a:buFontTx/>
              <a:buNone/>
              <a:defRPr sz="1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DF12D390-3AAB-BF4A-A0ED-736A3C5D46B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3349" y="1080000"/>
            <a:ext cx="3851999" cy="28461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E41F5CA-6828-0E47-94CD-30690E6E61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E91C5AB-8F7C-295D-719F-07144F2D16E9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C8E629F-75A1-5C5E-E781-7551B1F2D1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7EBC5AA4-422E-5C76-6EB0-408188848E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0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7522"/>
          <a:stretch/>
        </p:blipFill>
        <p:spPr>
          <a:xfrm>
            <a:off x="0" y="0"/>
            <a:ext cx="9144000" cy="11561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05E7456F-7367-5249-B22D-83052E8C75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9BA0435-227B-C74D-AFC0-D09A7503A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E8252DB-36F9-FEEC-BAD1-23D71311C9E2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565761C9-E92A-24F9-B38D-07A31C43F3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0601E665-5161-C363-5188-5C845D4D78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2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7" r:id="rId3"/>
    <p:sldLayoutId id="2147483669" r:id="rId4"/>
    <p:sldLayoutId id="2147483666" r:id="rId5"/>
    <p:sldLayoutId id="2147483668" r:id="rId6"/>
    <p:sldLayoutId id="2147483670" r:id="rId7"/>
    <p:sldLayoutId id="2147483671" r:id="rId8"/>
    <p:sldLayoutId id="2147483672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061168530/a3d1d6045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hoto of two Para snowboarders">
            <a:extLst>
              <a:ext uri="{FF2B5EF4-FFF2-40B4-BE49-F238E27FC236}">
                <a16:creationId xmlns:a16="http://schemas.microsoft.com/office/drawing/2014/main" id="{0D8D9F25-6A32-094E-9CBF-2CD762D6C5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" t="12213" r="142" b="45868"/>
          <a:stretch/>
        </p:blipFill>
        <p:spPr>
          <a:xfrm>
            <a:off x="279" y="2578977"/>
            <a:ext cx="9144000" cy="256452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B1FC1-8AC5-B949-92A9-8E33F9FB3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8040" y="342435"/>
            <a:ext cx="722955" cy="192360"/>
          </a:xfrm>
        </p:spPr>
        <p:txBody>
          <a:bodyPr/>
          <a:lstStyle/>
          <a:p>
            <a:r>
              <a:rPr lang="it-IT" dirty="0"/>
              <a:t>Tema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00CE75-80E1-6C47-8A6D-DD28870002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010" y="517711"/>
            <a:ext cx="2300986" cy="357084"/>
          </a:xfrm>
        </p:spPr>
        <p:txBody>
          <a:bodyPr wrap="none" lIns="0" tIns="0" rIns="0" bIns="0" anchor="t"/>
          <a:lstStyle/>
          <a:p>
            <a:r>
              <a:rPr lang="it-IT" dirty="0">
                <a:latin typeface="Arial"/>
                <a:cs typeface="Arial"/>
              </a:rPr>
              <a:t>Scopriamo lo snowboard Paralimpico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ACEEE2-B9F9-AA4B-B1DA-CC1CCD24B2C3}"/>
              </a:ext>
            </a:extLst>
          </p:cNvPr>
          <p:cNvSpPr txBox="1"/>
          <p:nvPr/>
        </p:nvSpPr>
        <p:spPr>
          <a:xfrm rot="16200000">
            <a:off x="-262943" y="3167116"/>
            <a:ext cx="902491" cy="215444"/>
          </a:xfrm>
          <a:prstGeom prst="rect">
            <a:avLst/>
          </a:prstGeom>
          <a:noFill/>
          <a:effectLst>
            <a:outerShdw blurRad="50800" dist="38100" dir="10800000" algn="r" rotWithShape="0">
              <a:schemeClr val="bg1">
                <a:alpha val="40000"/>
              </a:schemeClr>
            </a:outerShdw>
          </a:effectLst>
        </p:spPr>
        <p:txBody>
          <a:bodyPr wrap="none" lIns="0" rIns="0" rtlCol="0">
            <a:spAutoFit/>
          </a:bodyPr>
          <a:lstStyle/>
          <a:p>
            <a:r>
              <a:rPr lang="it-IT" sz="800" dirty="0"/>
              <a:t>© </a:t>
            </a:r>
            <a:r>
              <a:rPr lang="it-IT" sz="800" dirty="0" err="1"/>
              <a:t>Lieven</a:t>
            </a:r>
            <a:r>
              <a:rPr lang="it-IT" sz="800" dirty="0"/>
              <a:t> </a:t>
            </a:r>
            <a:r>
              <a:rPr lang="it-IT" sz="800" dirty="0" err="1"/>
              <a:t>Coudenys</a:t>
            </a:r>
            <a:endParaRPr lang="it-IT" sz="800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B1A314E-CA36-9941-B600-75FDB58E56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5035" y="4644053"/>
            <a:ext cx="2769091" cy="192361"/>
          </a:xfrm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pPr algn="l"/>
            <a:r>
              <a:rPr lang="it-IT" dirty="0">
                <a:solidFill>
                  <a:schemeClr val="tx1"/>
                </a:solidFill>
                <a:effectLst>
                  <a:outerShdw blurRad="572077" dist="355599" dir="8100000" sx="135000" sy="135000" algn="tr" rotWithShape="0">
                    <a:schemeClr val="bg1">
                      <a:alpha val="15131"/>
                    </a:schemeClr>
                  </a:outerShdw>
                </a:effectLst>
              </a:rPr>
              <a:t>Presentazione</a:t>
            </a:r>
            <a:r>
              <a:rPr lang="it-IT" dirty="0">
                <a:solidFill>
                  <a:schemeClr val="tx1"/>
                </a:solidFill>
                <a:effectLst>
                  <a:outerShdw blurRad="50800" dist="38100" algn="l" rotWithShape="0">
                    <a:schemeClr val="bg1">
                      <a:alpha val="40000"/>
                    </a:schemeClr>
                  </a:outerShdw>
                </a:effectLst>
              </a:rPr>
              <a:t> della lezione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F0B7994-3F68-1A4B-B0E6-7F0CA8161E9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5035" y="4870642"/>
            <a:ext cx="2042419" cy="153888"/>
          </a:xfrm>
        </p:spPr>
        <p:txBody>
          <a:bodyPr/>
          <a:lstStyle/>
          <a:p>
            <a:pPr algn="l"/>
            <a:r>
              <a:rPr lang="it-IT" dirty="0">
                <a:solidFill>
                  <a:schemeClr val="tx1"/>
                </a:solidFill>
                <a:effectLst>
                  <a:outerShdw blurRad="50800" dist="38100" algn="l" rotWithShape="0">
                    <a:schemeClr val="bg1">
                      <a:alpha val="40000"/>
                    </a:schemeClr>
                  </a:outerShdw>
                </a:effectLst>
              </a:rPr>
              <a:t>Fascia di età: 6-18 anni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8D67A58-E37F-874C-93B8-A298689A31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186" y="1155586"/>
            <a:ext cx="6951327" cy="974626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it-IT" dirty="0">
                <a:latin typeface="Arial"/>
                <a:cs typeface="Arial"/>
              </a:rPr>
              <a:t>Scopriamo lo</a:t>
            </a:r>
            <a:br>
              <a:rPr lang="it-IT" dirty="0"/>
            </a:br>
            <a:r>
              <a:rPr lang="it-IT" dirty="0">
                <a:latin typeface="Arial"/>
                <a:cs typeface="Arial"/>
              </a:rPr>
              <a:t>snowboard PARALIMPICO 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868D90D-F023-0483-1696-1C22E75134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01948" y="2953512"/>
            <a:ext cx="4451195" cy="218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2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 dirty="0">
                <a:latin typeface="Arial"/>
                <a:cs typeface="Arial"/>
              </a:rPr>
              <a:t>Snowboard 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05C6A3B-E3BD-D34D-B5B3-2D5A5F5AF5D4}"/>
              </a:ext>
            </a:extLst>
          </p:cNvPr>
          <p:cNvSpPr txBox="1">
            <a:spLocks/>
          </p:cNvSpPr>
          <p:nvPr/>
        </p:nvSpPr>
        <p:spPr>
          <a:xfrm>
            <a:off x="454902" y="1239838"/>
            <a:ext cx="4474449" cy="2775114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Durante i Giochi Paralimpici Invernali di </a:t>
            </a:r>
            <a:r>
              <a:rPr lang="it-IT" sz="1400" b="0" cap="none" dirty="0" err="1">
                <a:solidFill>
                  <a:schemeClr val="tx1"/>
                </a:solidFill>
                <a:latin typeface="Arial"/>
                <a:cs typeface="Arial"/>
              </a:rPr>
              <a:t>PyeongChang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 2018, che si sono tenuti in Corea del Sud, l’olandese </a:t>
            </a:r>
            <a:r>
              <a:rPr lang="it-IT" sz="1400" cap="none" dirty="0" err="1">
                <a:latin typeface="Arial"/>
                <a:cs typeface="Arial"/>
              </a:rPr>
              <a:t>Bibien</a:t>
            </a:r>
            <a:r>
              <a:rPr lang="it-IT" sz="1400" cap="none" dirty="0">
                <a:latin typeface="Arial"/>
                <a:cs typeface="Arial"/>
              </a:rPr>
              <a:t> </a:t>
            </a:r>
            <a:r>
              <a:rPr lang="it-IT" sz="1400" cap="none" dirty="0" err="1">
                <a:latin typeface="Arial"/>
                <a:cs typeface="Arial"/>
              </a:rPr>
              <a:t>Mentel-Spee</a:t>
            </a:r>
            <a:r>
              <a:rPr lang="it-IT" sz="1400" cap="none" dirty="0">
                <a:latin typeface="Arial"/>
                <a:cs typeface="Arial"/>
              </a:rPr>
              <a:t>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ha conquistato la medaglia d’oro nel </a:t>
            </a:r>
            <a:r>
              <a:rPr lang="it-IT" sz="1400" b="0" cap="none" dirty="0" err="1">
                <a:solidFill>
                  <a:schemeClr val="tx1"/>
                </a:solidFill>
                <a:latin typeface="Arial"/>
                <a:cs typeface="Arial"/>
              </a:rPr>
              <a:t>banked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 slalom femminile SB-LL2.</a:t>
            </a:r>
          </a:p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Il tuo Paese sarà rappresentato nello snowboard Paralimpico ai prossimi Giochi Paralimpici Invernali?</a:t>
            </a:r>
          </a:p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Mostra il tuo sostegno alle atlete e agli atleti Paralimpici e segui il loro percorso mentre si preparano per i Giochi e vi prendono parte.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0D92DF6-6766-A14A-903E-7BD04552781D}"/>
              </a:ext>
            </a:extLst>
          </p:cNvPr>
          <p:cNvGrpSpPr/>
          <p:nvPr/>
        </p:nvGrpSpPr>
        <p:grpSpPr>
          <a:xfrm>
            <a:off x="5161457" y="1265831"/>
            <a:ext cx="3736015" cy="2611838"/>
            <a:chOff x="4731071" y="1392168"/>
            <a:chExt cx="4139864" cy="2894168"/>
          </a:xfrm>
        </p:grpSpPr>
        <p:pic>
          <p:nvPicPr>
            <p:cNvPr id="19" name="Picture 18" descr="Photo of two Para snowboarders">
              <a:extLst>
                <a:ext uri="{FF2B5EF4-FFF2-40B4-BE49-F238E27FC236}">
                  <a16:creationId xmlns:a16="http://schemas.microsoft.com/office/drawing/2014/main" id="{3FD4F1BB-D4F5-714E-A420-0CCF4B764A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07" t="14903" r="-1" b="12130"/>
            <a:stretch/>
          </p:blipFill>
          <p:spPr>
            <a:xfrm>
              <a:off x="4731071" y="1392168"/>
              <a:ext cx="3873179" cy="2766478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95E479-7C7B-F345-B4F9-E6F6425C0ABD}"/>
                </a:ext>
              </a:extLst>
            </p:cNvPr>
            <p:cNvSpPr txBox="1"/>
            <p:nvPr/>
          </p:nvSpPr>
          <p:spPr>
            <a:xfrm rot="16200000">
              <a:off x="8149231" y="3564632"/>
              <a:ext cx="1204675" cy="238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73435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902" y="1260000"/>
            <a:ext cx="3770263" cy="1357423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Che cosa hai imparato dallo </a:t>
            </a:r>
            <a:br>
              <a:rPr lang="it-IT" sz="1800" cap="none" dirty="0">
                <a:latin typeface="Arial"/>
                <a:cs typeface="Arial"/>
              </a:rPr>
            </a:br>
            <a:r>
              <a:rPr lang="it-IT" sz="1800" cap="none" dirty="0">
                <a:latin typeface="Arial"/>
                <a:cs typeface="Arial"/>
              </a:rPr>
              <a:t>snowboard Paralimpico?</a:t>
            </a:r>
            <a:endParaRPr lang="it-IT" dirty="0">
              <a:cs typeface="Arial"/>
            </a:endParaRPr>
          </a:p>
          <a:p>
            <a:pPr>
              <a:lnSpc>
                <a:spcPts val="2500"/>
              </a:lnSpc>
            </a:pPr>
            <a:r>
              <a:rPr lang="it-IT" sz="1800" cap="none" dirty="0"/>
              <a:t>Quali altre informazioni/immagini</a:t>
            </a:r>
            <a:br>
              <a:rPr lang="it-IT" sz="1800" cap="none" dirty="0"/>
            </a:br>
            <a:r>
              <a:rPr lang="it-IT" sz="1800" cap="none" dirty="0"/>
              <a:t>puoi aggiungere al tuo cartellone?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 dirty="0">
                <a:latin typeface="Arial"/>
                <a:cs typeface="Arial"/>
              </a:rPr>
              <a:t>Snowboard PARALIMPICO 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139B12-5EAB-9147-BB30-1A95F25D9960}"/>
              </a:ext>
            </a:extLst>
          </p:cNvPr>
          <p:cNvGrpSpPr/>
          <p:nvPr/>
        </p:nvGrpSpPr>
        <p:grpSpPr>
          <a:xfrm>
            <a:off x="4918836" y="1067640"/>
            <a:ext cx="3867590" cy="2676228"/>
            <a:chOff x="4267202" y="1260000"/>
            <a:chExt cx="4552269" cy="3150000"/>
          </a:xfrm>
        </p:grpSpPr>
        <p:pic>
          <p:nvPicPr>
            <p:cNvPr id="11" name="Picture 10" descr="Photo of a female snowboarder">
              <a:extLst>
                <a:ext uri="{FF2B5EF4-FFF2-40B4-BE49-F238E27FC236}">
                  <a16:creationId xmlns:a16="http://schemas.microsoft.com/office/drawing/2014/main" id="{2DF10D42-B02D-3643-98CE-4953A4B99F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52" t="2447" r="6182" b="2447"/>
            <a:stretch/>
          </p:blipFill>
          <p:spPr>
            <a:xfrm>
              <a:off x="4267202" y="1260000"/>
              <a:ext cx="4332566" cy="31500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2D1EF6-21E4-E54B-8F44-AF575C873E6C}"/>
                </a:ext>
              </a:extLst>
            </p:cNvPr>
            <p:cNvSpPr txBox="1"/>
            <p:nvPr/>
          </p:nvSpPr>
          <p:spPr>
            <a:xfrm rot="16200000">
              <a:off x="8478352" y="4068881"/>
              <a:ext cx="46679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OIS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732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4" y="1260000"/>
            <a:ext cx="2744341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Che cosa sai dello 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snowboard Paralimpico?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 dirty="0">
                <a:latin typeface="Arial"/>
                <a:cs typeface="Arial"/>
              </a:rPr>
              <a:t>Snowboard PARALIMPICO 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7A12B0-DE92-CB4A-A670-429B9BF630C6}"/>
              </a:ext>
            </a:extLst>
          </p:cNvPr>
          <p:cNvGrpSpPr/>
          <p:nvPr/>
        </p:nvGrpSpPr>
        <p:grpSpPr>
          <a:xfrm>
            <a:off x="4730750" y="1064188"/>
            <a:ext cx="4099573" cy="3015124"/>
            <a:chOff x="4730750" y="1064188"/>
            <a:chExt cx="4099573" cy="3015124"/>
          </a:xfrm>
        </p:grpSpPr>
        <p:pic>
          <p:nvPicPr>
            <p:cNvPr id="15" name="Picture 14" descr="Photo of a Para snowboarder ">
              <a:extLst>
                <a:ext uri="{FF2B5EF4-FFF2-40B4-BE49-F238E27FC236}">
                  <a16:creationId xmlns:a16="http://schemas.microsoft.com/office/drawing/2014/main" id="{64FA5A16-4C4A-C346-ADDA-0FC5B31F93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01" t="6141" b="16862"/>
            <a:stretch/>
          </p:blipFill>
          <p:spPr>
            <a:xfrm>
              <a:off x="4730750" y="1064188"/>
              <a:ext cx="3884129" cy="2919233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52BFD5-AC64-8340-AD59-63ACFFE966D9}"/>
                </a:ext>
              </a:extLst>
            </p:cNvPr>
            <p:cNvSpPr txBox="1"/>
            <p:nvPr/>
          </p:nvSpPr>
          <p:spPr>
            <a:xfrm rot="16200000">
              <a:off x="7973838" y="3222827"/>
              <a:ext cx="149752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Joel </a:t>
              </a:r>
              <a:r>
                <a:rPr lang="it-IT" sz="800" dirty="0" err="1"/>
                <a:t>Marklund</a:t>
              </a:r>
              <a:r>
                <a:rPr lang="it-IT" sz="800" dirty="0"/>
                <a:t>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893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 descr="Image link to youtube palylist">
            <a:hlinkClick r:id="rId3"/>
            <a:extLst>
              <a:ext uri="{FF2B5EF4-FFF2-40B4-BE49-F238E27FC236}">
                <a16:creationId xmlns:a16="http://schemas.microsoft.com/office/drawing/2014/main" id="{2AE4D3E6-E541-3D43-83DB-9AA59B3FD353}"/>
              </a:ext>
            </a:extLst>
          </p:cNvPr>
          <p:cNvSpPr/>
          <p:nvPr/>
        </p:nvSpPr>
        <p:spPr>
          <a:xfrm>
            <a:off x="0" y="896470"/>
            <a:ext cx="9144000" cy="3096000"/>
          </a:xfrm>
          <a:prstGeom prst="roundRect">
            <a:avLst>
              <a:gd name="adj" fmla="val 0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1" b="-7796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22233"/>
            <a:ext cx="5677541" cy="235449"/>
          </a:xfrm>
        </p:spPr>
        <p:txBody>
          <a:bodyPr/>
          <a:lstStyle/>
          <a:p>
            <a:r>
              <a:rPr lang="it-IT" dirty="0" err="1">
                <a:latin typeface="Arial"/>
                <a:cs typeface="Arial"/>
              </a:rPr>
              <a:t>I’</a:t>
            </a:r>
            <a:r>
              <a:rPr lang="it-IT" cap="none" dirty="0" err="1">
                <a:latin typeface="Arial"/>
                <a:cs typeface="Arial"/>
              </a:rPr>
              <a:t>m</a:t>
            </a:r>
            <a:r>
              <a:rPr lang="it-IT" dirty="0" err="1">
                <a:latin typeface="Arial"/>
                <a:cs typeface="Arial"/>
              </a:rPr>
              <a:t>POSSIBLE</a:t>
            </a:r>
            <a:r>
              <a:rPr lang="it-IT">
                <a:latin typeface="Arial"/>
                <a:cs typeface="Arial"/>
              </a:rPr>
              <a:t> – Snowboard PARALIMPICO </a:t>
            </a:r>
            <a:endParaRPr lang="it-IT">
              <a:cs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A98EB5D-3536-A74B-AE63-793819EA7978}"/>
              </a:ext>
            </a:extLst>
          </p:cNvPr>
          <p:cNvGrpSpPr/>
          <p:nvPr/>
        </p:nvGrpSpPr>
        <p:grpSpPr>
          <a:xfrm>
            <a:off x="3778739" y="1610324"/>
            <a:ext cx="1376314" cy="1376314"/>
            <a:chOff x="6212461" y="1676400"/>
            <a:chExt cx="1790700" cy="17907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6DC36B-4566-9E4F-BF22-7DEA570CC522}"/>
                </a:ext>
              </a:extLst>
            </p:cNvPr>
            <p:cNvSpPr/>
            <p:nvPr/>
          </p:nvSpPr>
          <p:spPr>
            <a:xfrm rot="21380782">
              <a:off x="6627044" y="2102177"/>
              <a:ext cx="914400" cy="9615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A close up of a sign&#10;&#10;Description automatically generated">
              <a:extLst>
                <a:ext uri="{FF2B5EF4-FFF2-40B4-BE49-F238E27FC236}">
                  <a16:creationId xmlns:a16="http://schemas.microsoft.com/office/drawing/2014/main" id="{A0D69BAC-ADED-F947-ADE8-DCAB47C48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12461" y="1676400"/>
              <a:ext cx="1790700" cy="1790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207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5278" y="1234826"/>
            <a:ext cx="5023811" cy="2147511"/>
          </a:xfrm>
        </p:spPr>
        <p:txBody>
          <a:bodyPr/>
          <a:lstStyle/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Lo snowboard Paralimpico è uno </a:t>
            </a:r>
            <a: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  <a:t>sport invernale </a:t>
            </a: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per  </a:t>
            </a:r>
            <a:br>
              <a:rPr lang="it-IT" sz="1300" b="0" cap="none" dirty="0"/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atlete ed atleti con </a:t>
            </a:r>
            <a: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  <a:t>disabilità fisiche</a:t>
            </a: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È simile alla disciplina Olimpica dello snowboard, </a:t>
            </a:r>
            <a:br>
              <a:rPr lang="it-IT" sz="1300" b="0" cap="none" dirty="0"/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in cui gareggiano atlete ed atleti che non hanno disabilità.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Le atlete e gli atleti si lanciano sullo snowboard alla massima </a:t>
            </a:r>
            <a:br>
              <a:rPr lang="it-IT" sz="1300" b="0" cap="none" dirty="0"/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velocità che riescono a raggiungere lungo piste </a:t>
            </a:r>
            <a:br>
              <a:rPr lang="it-IT" sz="1300" b="0" cap="none" dirty="0"/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fatte dall’uomo, attraverso, sopra e intorno ad ostacoli.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 dirty="0">
                <a:latin typeface="Arial"/>
                <a:cs typeface="Arial"/>
              </a:rPr>
              <a:t>Snowboard PARALIMPICO 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DAD00B-AF84-4449-B308-B7A3605779C5}"/>
              </a:ext>
            </a:extLst>
          </p:cNvPr>
          <p:cNvGrpSpPr/>
          <p:nvPr/>
        </p:nvGrpSpPr>
        <p:grpSpPr>
          <a:xfrm>
            <a:off x="5106159" y="1080544"/>
            <a:ext cx="3782562" cy="1457455"/>
            <a:chOff x="4730750" y="2888857"/>
            <a:chExt cx="4084398" cy="1573755"/>
          </a:xfrm>
        </p:grpSpPr>
        <p:pic>
          <p:nvPicPr>
            <p:cNvPr id="17" name="Picture 16" descr="Photo of a Para snowboarder ">
              <a:extLst>
                <a:ext uri="{FF2B5EF4-FFF2-40B4-BE49-F238E27FC236}">
                  <a16:creationId xmlns:a16="http://schemas.microsoft.com/office/drawing/2014/main" id="{53BBF459-4B9D-1044-99BB-30B752CF17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0" t="21017" b="39865"/>
            <a:stretch/>
          </p:blipFill>
          <p:spPr>
            <a:xfrm>
              <a:off x="4730750" y="2888857"/>
              <a:ext cx="3873500" cy="1483117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3F0480-8A82-4540-BCD2-C729BBC6F85A}"/>
                </a:ext>
              </a:extLst>
            </p:cNvPr>
            <p:cNvSpPr txBox="1"/>
            <p:nvPr/>
          </p:nvSpPr>
          <p:spPr>
            <a:xfrm rot="16200000">
              <a:off x="8163848" y="3811312"/>
              <a:ext cx="10871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664A654-78C6-2742-B74F-F8EEB0F8213E}"/>
              </a:ext>
            </a:extLst>
          </p:cNvPr>
          <p:cNvGrpSpPr/>
          <p:nvPr/>
        </p:nvGrpSpPr>
        <p:grpSpPr>
          <a:xfrm>
            <a:off x="5106159" y="2571750"/>
            <a:ext cx="3782562" cy="1444735"/>
            <a:chOff x="4730750" y="2888858"/>
            <a:chExt cx="4084398" cy="1560020"/>
          </a:xfrm>
        </p:grpSpPr>
        <p:pic>
          <p:nvPicPr>
            <p:cNvPr id="20" name="Picture 19" descr="Photo of two Para snowboarders">
              <a:extLst>
                <a:ext uri="{FF2B5EF4-FFF2-40B4-BE49-F238E27FC236}">
                  <a16:creationId xmlns:a16="http://schemas.microsoft.com/office/drawing/2014/main" id="{E25CF15A-AD4F-0648-9D8D-B318F17FDF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3709" b="47218"/>
            <a:stretch/>
          </p:blipFill>
          <p:spPr>
            <a:xfrm>
              <a:off x="4730750" y="2888858"/>
              <a:ext cx="3873500" cy="1483117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6DD60D-24D4-EF48-B8BC-5D3DA858B5C0}"/>
                </a:ext>
              </a:extLst>
            </p:cNvPr>
            <p:cNvSpPr txBox="1"/>
            <p:nvPr/>
          </p:nvSpPr>
          <p:spPr>
            <a:xfrm rot="16200000">
              <a:off x="8163847" y="3797578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1400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Classi sportive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DBBBB32-E67F-4441-B0CB-9FF614E6326A}"/>
              </a:ext>
            </a:extLst>
          </p:cNvPr>
          <p:cNvSpPr txBox="1">
            <a:spLocks/>
          </p:cNvSpPr>
          <p:nvPr/>
        </p:nvSpPr>
        <p:spPr>
          <a:xfrm>
            <a:off x="278961" y="1239838"/>
            <a:ext cx="3493692" cy="1765676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atlete e gli atleti che praticano questo sport gareggiano in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tre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classi sportive.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Due classi sportive sono per gli atleti e le atlete con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disabilità agli arti inferiori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e una per gli atleti e le atlete con disabilità agli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arti superiori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F77B98-4438-F646-96E2-439C78C98416}"/>
              </a:ext>
            </a:extLst>
          </p:cNvPr>
          <p:cNvGrpSpPr/>
          <p:nvPr/>
        </p:nvGrpSpPr>
        <p:grpSpPr>
          <a:xfrm>
            <a:off x="4787469" y="1145628"/>
            <a:ext cx="4077570" cy="2979669"/>
            <a:chOff x="4730751" y="1395325"/>
            <a:chExt cx="4077570" cy="2979669"/>
          </a:xfrm>
        </p:grpSpPr>
        <p:pic>
          <p:nvPicPr>
            <p:cNvPr id="13" name="Picture 12" descr="Photo of a Para snowboarder ">
              <a:extLst>
                <a:ext uri="{FF2B5EF4-FFF2-40B4-BE49-F238E27FC236}">
                  <a16:creationId xmlns:a16="http://schemas.microsoft.com/office/drawing/2014/main" id="{FB0FD027-2E5C-2547-9A1E-5118110C2D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" t="12703" b="11535"/>
            <a:stretch/>
          </p:blipFill>
          <p:spPr>
            <a:xfrm>
              <a:off x="4730751" y="1395325"/>
              <a:ext cx="3873500" cy="2878533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3299FA-34F8-7747-B550-D01F01251DC9}"/>
                </a:ext>
              </a:extLst>
            </p:cNvPr>
            <p:cNvSpPr txBox="1"/>
            <p:nvPr/>
          </p:nvSpPr>
          <p:spPr>
            <a:xfrm rot="16200000">
              <a:off x="7937409" y="3504082"/>
              <a:ext cx="152638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Joel </a:t>
              </a:r>
              <a:r>
                <a:rPr lang="it-IT" sz="800" dirty="0" err="1"/>
                <a:t>Marklund</a:t>
              </a:r>
              <a:r>
                <a:rPr lang="it-IT" sz="800" dirty="0"/>
                <a:t>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091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Tempo fattorizzato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20F06A7-2AEA-C140-A48B-DF83DDD278B0}"/>
              </a:ext>
            </a:extLst>
          </p:cNvPr>
          <p:cNvSpPr txBox="1">
            <a:spLocks/>
          </p:cNvSpPr>
          <p:nvPr/>
        </p:nvSpPr>
        <p:spPr>
          <a:xfrm>
            <a:off x="454901" y="1236819"/>
            <a:ext cx="4275850" cy="2329933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Per ogni classe sportiva il tempo effettivo rilevato di ogni atleta viene regolato con un </a:t>
            </a:r>
            <a:r>
              <a:rPr lang="it-IT" sz="1400" cap="none" dirty="0">
                <a:solidFill>
                  <a:schemeClr val="tx1"/>
                </a:solidFill>
              </a:rPr>
              <a:t>fattore di adeguamento</a:t>
            </a:r>
            <a:r>
              <a:rPr lang="it-IT" sz="1400" b="0" cap="none" dirty="0">
                <a:solidFill>
                  <a:schemeClr val="tx1"/>
                </a:solidFill>
              </a:rPr>
              <a:t> in base alla disabilità. </a:t>
            </a:r>
            <a:br>
              <a:rPr lang="it-IT" sz="1400" b="0" cap="none" dirty="0">
                <a:solidFill>
                  <a:schemeClr val="tx1"/>
                </a:solidFill>
              </a:rPr>
            </a:br>
            <a:r>
              <a:rPr lang="it-IT" sz="1400" b="0" cap="none" dirty="0">
                <a:solidFill>
                  <a:schemeClr val="tx1"/>
                </a:solidFill>
              </a:rPr>
              <a:t>Questa procedura viene chiamata </a:t>
            </a:r>
            <a:r>
              <a:rPr lang="it-IT" sz="1400" cap="none" dirty="0">
                <a:solidFill>
                  <a:schemeClr val="tx1"/>
                </a:solidFill>
              </a:rPr>
              <a:t>tempo fattorizzato</a:t>
            </a:r>
            <a:r>
              <a:rPr lang="it-IT" sz="1400" b="0" cap="none" dirty="0">
                <a:solidFill>
                  <a:schemeClr val="tx1"/>
                </a:solidFill>
              </a:rPr>
              <a:t>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Rende la competizione </a:t>
            </a:r>
            <a:r>
              <a:rPr lang="it-IT" sz="1400" cap="none" dirty="0">
                <a:solidFill>
                  <a:schemeClr val="tx1"/>
                </a:solidFill>
              </a:rPr>
              <a:t>più equa</a:t>
            </a:r>
            <a:r>
              <a:rPr lang="it-IT" sz="1400" b="0" cap="none" dirty="0">
                <a:solidFill>
                  <a:schemeClr val="tx1"/>
                </a:solidFill>
              </a:rPr>
              <a:t> perché ogni atleta, indipendentemente dalla propria disabilità,</a:t>
            </a:r>
            <a:br>
              <a:rPr lang="it-IT" sz="1400" b="0" cap="none" dirty="0">
                <a:solidFill>
                  <a:schemeClr val="tx1"/>
                </a:solidFill>
              </a:rPr>
            </a:br>
            <a:r>
              <a:rPr lang="it-IT" sz="1400" b="0" cap="none" dirty="0">
                <a:solidFill>
                  <a:schemeClr val="tx1"/>
                </a:solidFill>
              </a:rPr>
              <a:t>ha </a:t>
            </a:r>
            <a:r>
              <a:rPr lang="it-IT" sz="1400" cap="none" dirty="0">
                <a:solidFill>
                  <a:schemeClr val="tx1"/>
                </a:solidFill>
              </a:rPr>
              <a:t>la stessa </a:t>
            </a:r>
            <a:r>
              <a:rPr lang="it-IT" sz="1400" b="0" cap="none" dirty="0">
                <a:solidFill>
                  <a:schemeClr val="tx1"/>
                </a:solidFill>
              </a:rPr>
              <a:t>possibilità di vincere la gara.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4B8ABB5-03CA-3A48-B841-2B2579B6236E}"/>
              </a:ext>
            </a:extLst>
          </p:cNvPr>
          <p:cNvGrpSpPr/>
          <p:nvPr/>
        </p:nvGrpSpPr>
        <p:grpSpPr>
          <a:xfrm>
            <a:off x="5097518" y="1183755"/>
            <a:ext cx="3863479" cy="2684380"/>
            <a:chOff x="4741501" y="1489577"/>
            <a:chExt cx="4143931" cy="2879241"/>
          </a:xfrm>
        </p:grpSpPr>
        <p:pic>
          <p:nvPicPr>
            <p:cNvPr id="13" name="Picture 12" descr="Photo of a Para snowboarder ">
              <a:extLst>
                <a:ext uri="{FF2B5EF4-FFF2-40B4-BE49-F238E27FC236}">
                  <a16:creationId xmlns:a16="http://schemas.microsoft.com/office/drawing/2014/main" id="{372EB0B0-FDE9-BE40-BA52-EABA20A68F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8202" r="39195" b="5958"/>
            <a:stretch/>
          </p:blipFill>
          <p:spPr>
            <a:xfrm>
              <a:off x="4741501" y="1489577"/>
              <a:ext cx="3851999" cy="287924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0F2BD5-E197-E449-A8CB-2546D402A673}"/>
                </a:ext>
              </a:extLst>
            </p:cNvPr>
            <p:cNvSpPr txBox="1"/>
            <p:nvPr/>
          </p:nvSpPr>
          <p:spPr>
            <a:xfrm rot="16200000">
              <a:off x="8034557" y="3517944"/>
              <a:ext cx="148630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Joel </a:t>
              </a:r>
              <a:r>
                <a:rPr lang="it-IT" sz="800" dirty="0" err="1"/>
                <a:t>Marklund</a:t>
              </a:r>
              <a:r>
                <a:rPr lang="it-IT" sz="800" dirty="0"/>
                <a:t>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940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Specialità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43F02D7-D69B-FC49-A502-FC9CD1D24DB4}"/>
              </a:ext>
            </a:extLst>
          </p:cNvPr>
          <p:cNvSpPr txBox="1">
            <a:spLocks/>
          </p:cNvSpPr>
          <p:nvPr/>
        </p:nvSpPr>
        <p:spPr>
          <a:xfrm>
            <a:off x="544233" y="1239838"/>
            <a:ext cx="3868953" cy="1021883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cap="none">
                <a:solidFill>
                  <a:schemeClr val="tx1"/>
                </a:solidFill>
              </a:rPr>
              <a:t>Nello snowboard Paralimpico si distinguono due specialità: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>
                <a:solidFill>
                  <a:schemeClr val="tx1"/>
                </a:solidFill>
              </a:rPr>
              <a:t>Banked slalom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>
                <a:solidFill>
                  <a:schemeClr val="tx1"/>
                </a:solidFill>
              </a:rPr>
              <a:t>Snowboard cross</a:t>
            </a:r>
          </a:p>
        </p:txBody>
      </p:sp>
      <p:pic>
        <p:nvPicPr>
          <p:cNvPr id="9" name="Picture 8" descr="Photo of a Para snowboarder ">
            <a:extLst>
              <a:ext uri="{FF2B5EF4-FFF2-40B4-BE49-F238E27FC236}">
                <a16:creationId xmlns:a16="http://schemas.microsoft.com/office/drawing/2014/main" id="{505BE96B-DEA1-1947-9028-6F253C7226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9" t="15303" r="16217" b="405"/>
          <a:stretch/>
        </p:blipFill>
        <p:spPr>
          <a:xfrm>
            <a:off x="4671732" y="1092693"/>
            <a:ext cx="4027767" cy="28059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E7EF3A-2A66-5A42-8DCF-BA8A6F9A2DA1}"/>
              </a:ext>
            </a:extLst>
          </p:cNvPr>
          <p:cNvSpPr txBox="1"/>
          <p:nvPr/>
        </p:nvSpPr>
        <p:spPr>
          <a:xfrm rot="16200000">
            <a:off x="8263643" y="3365015"/>
            <a:ext cx="10871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</a:t>
            </a:r>
            <a:r>
              <a:rPr lang="it-IT" sz="800" dirty="0" err="1"/>
              <a:t>Lieven</a:t>
            </a:r>
            <a:r>
              <a:rPr lang="it-IT" sz="800" dirty="0"/>
              <a:t> </a:t>
            </a:r>
            <a:r>
              <a:rPr lang="it-IT" sz="800" dirty="0" err="1"/>
              <a:t>Coudenys</a:t>
            </a:r>
            <a:endParaRPr lang="it-IT" sz="800" dirty="0"/>
          </a:p>
        </p:txBody>
      </p:sp>
    </p:spTree>
    <p:extLst>
      <p:ext uri="{BB962C8B-B14F-4D97-AF65-F5344CB8AC3E}">
        <p14:creationId xmlns:p14="http://schemas.microsoft.com/office/powerpoint/2010/main" val="132993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Specialità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179D104-A5EB-5D45-848B-32666DE65E52}"/>
              </a:ext>
            </a:extLst>
          </p:cNvPr>
          <p:cNvSpPr txBox="1">
            <a:spLocks/>
          </p:cNvSpPr>
          <p:nvPr/>
        </p:nvSpPr>
        <p:spPr>
          <a:xfrm>
            <a:off x="454903" y="1699188"/>
            <a:ext cx="5966123" cy="2355581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atlete e gli atleti scendono per piste di lunghezze comprese tra 500 e 1000 metri e affrontano ostacoli, paraboliche e salti.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La pista è segnata con bandiere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rosse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 e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blu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Bandiere triangolari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indicano il punto di ingresso degli ostacoli.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atlete e gli atleti percorrono la pista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uno alla volta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nel girone di qualificazione.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chemeClr val="tx1"/>
                </a:solidFill>
              </a:rPr>
              <a:t>Due</a:t>
            </a:r>
            <a:r>
              <a:rPr lang="it-IT" sz="1400" b="0" cap="none" dirty="0">
                <a:solidFill>
                  <a:schemeClr val="tx1"/>
                </a:solidFill>
              </a:rPr>
              <a:t> o </a:t>
            </a:r>
            <a:r>
              <a:rPr lang="it-IT" sz="1400" cap="none" dirty="0">
                <a:solidFill>
                  <a:schemeClr val="tx1"/>
                </a:solidFill>
              </a:rPr>
              <a:t>quattro </a:t>
            </a:r>
            <a:r>
              <a:rPr lang="it-IT" sz="1400" b="0" cap="none" dirty="0">
                <a:solidFill>
                  <a:schemeClr val="tx1"/>
                </a:solidFill>
              </a:rPr>
              <a:t>concorrenti si affrontano poi in un testa a testa finale.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7BC7A8D-74CA-C448-9295-1A971348E305}"/>
              </a:ext>
            </a:extLst>
          </p:cNvPr>
          <p:cNvSpPr txBox="1">
            <a:spLocks/>
          </p:cNvSpPr>
          <p:nvPr/>
        </p:nvSpPr>
        <p:spPr>
          <a:xfrm>
            <a:off x="454902" y="1260000"/>
            <a:ext cx="2449388" cy="29302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</a:pPr>
            <a:r>
              <a:rPr lang="it-IT" sz="1800"/>
              <a:t>Snowboard cross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E17FD3-1930-A64D-855A-8221D8D68232}"/>
              </a:ext>
            </a:extLst>
          </p:cNvPr>
          <p:cNvGrpSpPr/>
          <p:nvPr/>
        </p:nvGrpSpPr>
        <p:grpSpPr>
          <a:xfrm>
            <a:off x="6611397" y="2690772"/>
            <a:ext cx="2183223" cy="1201625"/>
            <a:chOff x="6400800" y="2953865"/>
            <a:chExt cx="2413939" cy="1328609"/>
          </a:xfrm>
        </p:grpSpPr>
        <p:pic>
          <p:nvPicPr>
            <p:cNvPr id="15" name="Picture 14" descr="Photo of two Para snowboarders">
              <a:extLst>
                <a:ext uri="{FF2B5EF4-FFF2-40B4-BE49-F238E27FC236}">
                  <a16:creationId xmlns:a16="http://schemas.microsoft.com/office/drawing/2014/main" id="{1B88F739-FD4E-A441-B444-7212689C69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68" t="18379" b="24002"/>
            <a:stretch/>
          </p:blipFill>
          <p:spPr>
            <a:xfrm>
              <a:off x="6400800" y="2953865"/>
              <a:ext cx="2203450" cy="1243450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E377B0-1CEC-B645-81A5-94CF7B7CDDEC}"/>
                </a:ext>
              </a:extLst>
            </p:cNvPr>
            <p:cNvSpPr txBox="1"/>
            <p:nvPr/>
          </p:nvSpPr>
          <p:spPr>
            <a:xfrm rot="16200000">
              <a:off x="8163438" y="3631174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B23E645-BD14-2742-B3C7-DE01AE3A7E9F}"/>
              </a:ext>
            </a:extLst>
          </p:cNvPr>
          <p:cNvGrpSpPr/>
          <p:nvPr/>
        </p:nvGrpSpPr>
        <p:grpSpPr>
          <a:xfrm>
            <a:off x="6607569" y="1054115"/>
            <a:ext cx="2187050" cy="1398614"/>
            <a:chOff x="6396566" y="1226276"/>
            <a:chExt cx="2418170" cy="1546415"/>
          </a:xfrm>
        </p:grpSpPr>
        <p:pic>
          <p:nvPicPr>
            <p:cNvPr id="23" name="Picture 22" descr="Photo of a Para snowboarder ">
              <a:extLst>
                <a:ext uri="{FF2B5EF4-FFF2-40B4-BE49-F238E27FC236}">
                  <a16:creationId xmlns:a16="http://schemas.microsoft.com/office/drawing/2014/main" id="{890C552A-815A-594F-B15C-07C4F88EBA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975" t="33094" r="32498" b="8301"/>
            <a:stretch/>
          </p:blipFill>
          <p:spPr>
            <a:xfrm>
              <a:off x="6396566" y="1391413"/>
              <a:ext cx="2203200" cy="1381278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1A18AF-0740-1444-8212-959E9DF3917F}"/>
                </a:ext>
              </a:extLst>
            </p:cNvPr>
            <p:cNvSpPr txBox="1"/>
            <p:nvPr/>
          </p:nvSpPr>
          <p:spPr>
            <a:xfrm rot="16200000">
              <a:off x="7963861" y="1861707"/>
              <a:ext cx="148630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Joel </a:t>
              </a:r>
              <a:r>
                <a:rPr lang="it-IT" sz="800" dirty="0" err="1"/>
                <a:t>Marklund</a:t>
              </a:r>
              <a:r>
                <a:rPr lang="it-IT" sz="800" dirty="0"/>
                <a:t>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347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Specialità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5310EF4-3CF5-F24E-AF2F-5F5C78D09422}"/>
              </a:ext>
            </a:extLst>
          </p:cNvPr>
          <p:cNvSpPr txBox="1">
            <a:spLocks/>
          </p:cNvSpPr>
          <p:nvPr/>
        </p:nvSpPr>
        <p:spPr>
          <a:xfrm>
            <a:off x="544234" y="1699188"/>
            <a:ext cx="4497104" cy="1970861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Gli snowboardisti percorrono una pista che include terrapieni scoscesi e cunette. Scendono dalla pista </a:t>
            </a:r>
            <a:r>
              <a:rPr lang="it-IT" sz="1400" cap="none" dirty="0">
                <a:solidFill>
                  <a:schemeClr val="tx1"/>
                </a:solidFill>
              </a:rPr>
              <a:t>uno alla volta</a:t>
            </a:r>
            <a:r>
              <a:rPr lang="it-IT" sz="1400" b="0" cap="none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Passano alternativamente tra bandiere </a:t>
            </a:r>
            <a:r>
              <a:rPr lang="it-IT" sz="1400" cap="none" dirty="0">
                <a:solidFill>
                  <a:schemeClr val="tx1"/>
                </a:solidFill>
              </a:rPr>
              <a:t>rosse </a:t>
            </a:r>
            <a:r>
              <a:rPr lang="it-IT" sz="1400" b="0" cap="none" dirty="0">
                <a:solidFill>
                  <a:schemeClr val="tx1"/>
                </a:solidFill>
              </a:rPr>
              <a:t>e </a:t>
            </a:r>
            <a:r>
              <a:rPr lang="it-IT" sz="1400" cap="none" dirty="0">
                <a:solidFill>
                  <a:schemeClr val="tx1"/>
                </a:solidFill>
              </a:rPr>
              <a:t>blu</a:t>
            </a:r>
            <a:r>
              <a:rPr lang="it-IT" sz="1400" b="0" cap="none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Ogni atleta effettua </a:t>
            </a:r>
            <a:r>
              <a:rPr lang="it-IT" sz="1400" cap="none" dirty="0">
                <a:solidFill>
                  <a:schemeClr val="tx1"/>
                </a:solidFill>
              </a:rPr>
              <a:t>due discese</a:t>
            </a:r>
            <a:r>
              <a:rPr lang="it-IT" sz="1400" b="0" cap="none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Il </a:t>
            </a:r>
            <a:r>
              <a:rPr lang="it-IT" sz="1400" cap="none" dirty="0">
                <a:solidFill>
                  <a:schemeClr val="tx1"/>
                </a:solidFill>
              </a:rPr>
              <a:t>tempo migliore </a:t>
            </a:r>
            <a:r>
              <a:rPr lang="it-IT" sz="1400" b="0" cap="none" dirty="0">
                <a:solidFill>
                  <a:schemeClr val="tx1"/>
                </a:solidFill>
              </a:rPr>
              <a:t>determina la posizione generale dello snowboardista.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A8CC897-B255-2C4F-A76F-B0546DB81FD2}"/>
              </a:ext>
            </a:extLst>
          </p:cNvPr>
          <p:cNvSpPr txBox="1">
            <a:spLocks/>
          </p:cNvSpPr>
          <p:nvPr/>
        </p:nvSpPr>
        <p:spPr>
          <a:xfrm>
            <a:off x="544233" y="1260000"/>
            <a:ext cx="2026196" cy="29302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</a:pPr>
            <a:r>
              <a:rPr lang="it-IT" sz="1800"/>
              <a:t>Banked slalom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476DEF-486E-D34C-9EBA-9B21B02E5724}"/>
              </a:ext>
            </a:extLst>
          </p:cNvPr>
          <p:cNvGrpSpPr/>
          <p:nvPr/>
        </p:nvGrpSpPr>
        <p:grpSpPr>
          <a:xfrm>
            <a:off x="5234152" y="1242855"/>
            <a:ext cx="3552274" cy="2657790"/>
            <a:chOff x="4866998" y="1426748"/>
            <a:chExt cx="3939275" cy="2947342"/>
          </a:xfrm>
        </p:grpSpPr>
        <p:pic>
          <p:nvPicPr>
            <p:cNvPr id="17" name="Picture 16" descr="Photo of a Para snowboarder ">
              <a:extLst>
                <a:ext uri="{FF2B5EF4-FFF2-40B4-BE49-F238E27FC236}">
                  <a16:creationId xmlns:a16="http://schemas.microsoft.com/office/drawing/2014/main" id="{75A6C436-6383-EE47-A9AC-EFA410F869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512" t="22307" r="1" b="4"/>
            <a:stretch/>
          </p:blipFill>
          <p:spPr>
            <a:xfrm>
              <a:off x="4866998" y="1426748"/>
              <a:ext cx="3737252" cy="2947342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9C9EB0-07A3-2647-9FD9-E0B178BEA7BB}"/>
                </a:ext>
              </a:extLst>
            </p:cNvPr>
            <p:cNvSpPr txBox="1"/>
            <p:nvPr/>
          </p:nvSpPr>
          <p:spPr>
            <a:xfrm rot="16200000">
              <a:off x="8217490" y="3785307"/>
              <a:ext cx="96212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Jim Hall Media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175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allAtOnce"/>
      <p:bldP spid="14" grpId="0"/>
    </p:bldLst>
  </p:timing>
</p:sld>
</file>

<file path=ppt/theme/theme1.xml><?xml version="1.0" encoding="utf-8"?>
<a:theme xmlns:a="http://schemas.openxmlformats.org/drawingml/2006/main" name="Cover">
  <a:themeElements>
    <a:clrScheme name="IPC Learn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D334D"/>
      </a:accent1>
      <a:accent2>
        <a:srgbClr val="910048"/>
      </a:accent2>
      <a:accent3>
        <a:srgbClr val="0080C8"/>
      </a:accent3>
      <a:accent4>
        <a:srgbClr val="003B70"/>
      </a:accent4>
      <a:accent5>
        <a:srgbClr val="00A650"/>
      </a:accent5>
      <a:accent6>
        <a:srgbClr val="00534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093026D-8EBF-A64F-859E-9D1BE038A6E6}" vid="{393D9522-9CA4-3248-BAA0-4BADA92C5D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43a56a-8f84-45ae-9027-15157ceae3c3" xsi:nil="true"/>
    <lcf76f155ced4ddcb4097134ff3c332f xmlns="ed921d15-4358-4cb2-84f4-eaaddeee337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D9B305-1E56-41B3-BACA-526A416B1D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CA382A-5350-43B9-A8E2-67F9172206D5}"/>
</file>

<file path=customXml/itemProps3.xml><?xml version="1.0" encoding="utf-8"?>
<ds:datastoreItem xmlns:ds="http://schemas.openxmlformats.org/officeDocument/2006/customXml" ds:itemID="{630296F2-7209-4F98-813D-14C28247BCB7}">
  <ds:schemaRefs>
    <ds:schemaRef ds:uri="197e3b90-4a96-4b50-acb7-4b4cf18f2f61"/>
    <ds:schemaRef ds:uri="9a189dc9-d6f3-4677-9259-4d48d639fba2"/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bd2ed611-fc52-4a05-b087-abe1fc8b2765}" enabled="1" method="Standard" siteId="{44e8a0ff-2a55-4d6e-92eb-3c254344512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1026</TotalTime>
  <Words>962</Words>
  <Application>Microsoft Office PowerPoint</Application>
  <PresentationFormat>Presentazione su schermo (16:9)</PresentationFormat>
  <Paragraphs>99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Cover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Let's Experience Para Snowboard</dc:title>
  <dc:subject>T2</dc:subject>
  <dc:creator>International Paralympic Committee</dc:creator>
  <cp:keywords/>
  <dc:description/>
  <cp:lastModifiedBy>Claudia Lusetti</cp:lastModifiedBy>
  <cp:revision>173</cp:revision>
  <dcterms:created xsi:type="dcterms:W3CDTF">2020-09-25T09:41:03Z</dcterms:created>
  <dcterms:modified xsi:type="dcterms:W3CDTF">2025-07-28T12:29:24Z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2025-07-28T12:31:15Z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03ce049e-510a-4fff-b930-45a08ed6cd13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